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60" r:id="rId2"/>
    <p:sldId id="261" r:id="rId3"/>
    <p:sldId id="262" r:id="rId4"/>
    <p:sldId id="258" r:id="rId5"/>
    <p:sldId id="267" r:id="rId6"/>
    <p:sldId id="268" r:id="rId7"/>
    <p:sldId id="266" r:id="rId8"/>
    <p:sldId id="269" r:id="rId9"/>
    <p:sldId id="271" r:id="rId10"/>
    <p:sldId id="270" r:id="rId11"/>
    <p:sldId id="263" r:id="rId12"/>
    <p:sldId id="276" r:id="rId13"/>
    <p:sldId id="274" r:id="rId14"/>
    <p:sldId id="275" r:id="rId15"/>
    <p:sldId id="277" r:id="rId16"/>
    <p:sldId id="280" r:id="rId17"/>
    <p:sldId id="278" r:id="rId18"/>
    <p:sldId id="281" r:id="rId19"/>
    <p:sldId id="295" r:id="rId20"/>
    <p:sldId id="286" r:id="rId21"/>
    <p:sldId id="287" r:id="rId22"/>
    <p:sldId id="288" r:id="rId23"/>
    <p:sldId id="285" r:id="rId24"/>
    <p:sldId id="289" r:id="rId25"/>
    <p:sldId id="290" r:id="rId26"/>
    <p:sldId id="29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ana" initials="A" lastIdx="1" clrIdx="0">
    <p:extLst>
      <p:ext uri="{19B8F6BF-5375-455C-9EA6-DF929625EA0E}">
        <p15:presenceInfo xmlns:p15="http://schemas.microsoft.com/office/powerpoint/2012/main" userId="Adria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65830"/>
    <a:srgbClr val="899E8F"/>
    <a:srgbClr val="414850"/>
    <a:srgbClr val="124294"/>
    <a:srgbClr val="5C5E49"/>
    <a:srgbClr val="133B95"/>
    <a:srgbClr val="151513"/>
    <a:srgbClr val="0202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543" autoAdjust="0"/>
  </p:normalViewPr>
  <p:slideViewPr>
    <p:cSldViewPr snapToGrid="0">
      <p:cViewPr varScale="1">
        <p:scale>
          <a:sx n="58" d="100"/>
          <a:sy n="58" d="100"/>
        </p:scale>
        <p:origin x="1770" y="66"/>
      </p:cViewPr>
      <p:guideLst/>
    </p:cSldViewPr>
  </p:slideViewPr>
  <p:outlineViewPr>
    <p:cViewPr>
      <p:scale>
        <a:sx n="33" d="100"/>
        <a:sy n="33" d="100"/>
      </p:scale>
      <p:origin x="0" y="-210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F20B00-BDF3-43BB-ACD7-4E8DD76B12C8}" type="datetimeFigureOut">
              <a:rPr lang="en-US" smtClean="0"/>
              <a:t>5/24/2016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8D6D6-D1DC-498E-9807-E96B41344FDE}" type="slidenum">
              <a:rPr lang="en-US" smtClean="0"/>
              <a:t>‹#›</a:t>
            </a:fld>
            <a:endParaRPr lang="en-US"/>
          </a:p>
        </p:txBody>
      </p:sp>
    </p:spTree>
    <p:extLst>
      <p:ext uri="{BB962C8B-B14F-4D97-AF65-F5344CB8AC3E}">
        <p14:creationId xmlns:p14="http://schemas.microsoft.com/office/powerpoint/2010/main" val="19994898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1D563-91C5-4584-AF34-3CDF27073AD3}" type="datetimeFigureOut">
              <a:rPr lang="en-US" smtClean="0"/>
              <a:t>5/24/2016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2DD43-54C8-47B5-8B24-C9248F394B40}" type="slidenum">
              <a:rPr lang="en-US" smtClean="0"/>
              <a:t>‹#›</a:t>
            </a:fld>
            <a:endParaRPr lang="en-US"/>
          </a:p>
        </p:txBody>
      </p:sp>
    </p:spTree>
    <p:extLst>
      <p:ext uri="{BB962C8B-B14F-4D97-AF65-F5344CB8AC3E}">
        <p14:creationId xmlns:p14="http://schemas.microsoft.com/office/powerpoint/2010/main" val="29360668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a:t>
            </a:r>
            <a:r>
              <a:rPr lang="en-US" baseline="0" dirty="0" err="1" smtClean="0"/>
              <a:t>área</a:t>
            </a:r>
            <a:r>
              <a:rPr lang="en-US" baseline="0" dirty="0" smtClean="0"/>
              <a:t> de </a:t>
            </a:r>
            <a:r>
              <a:rPr lang="en-US" baseline="0" dirty="0" err="1" smtClean="0"/>
              <a:t>Arquitectura</a:t>
            </a:r>
            <a:r>
              <a:rPr lang="en-US" baseline="0" dirty="0" smtClean="0"/>
              <a:t> </a:t>
            </a:r>
            <a:r>
              <a:rPr lang="en-US" baseline="0" dirty="0" err="1" smtClean="0"/>
              <a:t>está</a:t>
            </a:r>
            <a:r>
              <a:rPr lang="en-US" baseline="0" dirty="0" smtClean="0"/>
              <a:t> a </a:t>
            </a:r>
            <a:r>
              <a:rPr lang="en-US" baseline="0" dirty="0" err="1" smtClean="0"/>
              <a:t>passar</a:t>
            </a:r>
            <a:r>
              <a:rPr lang="en-US" baseline="0" dirty="0" smtClean="0"/>
              <a:t> </a:t>
            </a:r>
            <a:r>
              <a:rPr lang="en-US" baseline="0" dirty="0" err="1" smtClean="0"/>
              <a:t>por</a:t>
            </a:r>
            <a:r>
              <a:rPr lang="en-US" baseline="0" dirty="0" smtClean="0"/>
              <a:t> </a:t>
            </a:r>
            <a:r>
              <a:rPr lang="en-US" baseline="0" dirty="0" err="1" smtClean="0"/>
              <a:t>uma</a:t>
            </a:r>
            <a:r>
              <a:rPr lang="en-US" baseline="0" dirty="0" smtClean="0"/>
              <a:t> </a:t>
            </a:r>
            <a:r>
              <a:rPr lang="en-US" baseline="0" dirty="0" err="1" smtClean="0"/>
              <a:t>notável</a:t>
            </a:r>
            <a:r>
              <a:rPr lang="en-US" baseline="0" dirty="0" smtClean="0"/>
              <a:t> </a:t>
            </a:r>
            <a:r>
              <a:rPr lang="en-US" baseline="0" dirty="0" err="1" smtClean="0"/>
              <a:t>mudança</a:t>
            </a:r>
            <a:r>
              <a:rPr lang="en-US" baseline="0" dirty="0" smtClean="0"/>
              <a:t>. </a:t>
            </a:r>
            <a:r>
              <a:rPr lang="en-US" baseline="0" dirty="0" err="1" smtClean="0"/>
              <a:t>Cada</a:t>
            </a:r>
            <a:r>
              <a:rPr lang="en-US" baseline="0" dirty="0" smtClean="0"/>
              <a:t> </a:t>
            </a:r>
            <a:r>
              <a:rPr lang="en-US" baseline="0" dirty="0" err="1" smtClean="0"/>
              <a:t>vez</a:t>
            </a:r>
            <a:r>
              <a:rPr lang="en-US" baseline="0" dirty="0" smtClean="0"/>
              <a:t> </a:t>
            </a:r>
            <a:r>
              <a:rPr lang="en-US" baseline="0" dirty="0" err="1" smtClean="0"/>
              <a:t>mais</a:t>
            </a:r>
            <a:r>
              <a:rPr lang="en-US" baseline="0" dirty="0" smtClean="0"/>
              <a:t> </a:t>
            </a:r>
            <a:r>
              <a:rPr lang="en-US" baseline="0" dirty="0" err="1" smtClean="0"/>
              <a:t>arquitectos</a:t>
            </a:r>
            <a:r>
              <a:rPr lang="en-US" baseline="0" dirty="0" smtClean="0"/>
              <a:t> </a:t>
            </a:r>
            <a:r>
              <a:rPr lang="en-US" baseline="0" dirty="0" err="1" smtClean="0"/>
              <a:t>migram</a:t>
            </a:r>
            <a:r>
              <a:rPr lang="en-US" baseline="0" dirty="0" smtClean="0"/>
              <a:t> dos </a:t>
            </a:r>
            <a:r>
              <a:rPr lang="en-US" baseline="0" dirty="0" err="1" smtClean="0"/>
              <a:t>métodos</a:t>
            </a:r>
            <a:r>
              <a:rPr lang="en-US" baseline="0" dirty="0" smtClean="0"/>
              <a:t> </a:t>
            </a:r>
            <a:r>
              <a:rPr lang="en-US" baseline="0" dirty="0" err="1" smtClean="0"/>
              <a:t>tradicionais</a:t>
            </a:r>
            <a:r>
              <a:rPr lang="en-US" baseline="0" dirty="0" smtClean="0"/>
              <a:t> </a:t>
            </a:r>
            <a:r>
              <a:rPr lang="en-US" baseline="0" dirty="0" err="1" smtClean="0"/>
              <a:t>usados</a:t>
            </a:r>
            <a:r>
              <a:rPr lang="en-US" baseline="0" dirty="0" smtClean="0"/>
              <a:t> </a:t>
            </a:r>
            <a:r>
              <a:rPr lang="en-US" baseline="0" dirty="0" err="1" smtClean="0"/>
              <a:t>em</a:t>
            </a:r>
            <a:r>
              <a:rPr lang="en-US" baseline="0" dirty="0" smtClean="0"/>
              <a:t> </a:t>
            </a:r>
            <a:r>
              <a:rPr lang="en-US" baseline="0" dirty="0" err="1" smtClean="0"/>
              <a:t>aquitectura</a:t>
            </a:r>
            <a:r>
              <a:rPr lang="en-US" baseline="0" dirty="0" smtClean="0"/>
              <a:t> para </a:t>
            </a:r>
            <a:r>
              <a:rPr lang="en-US" baseline="0" dirty="0" err="1" smtClean="0"/>
              <a:t>uma</a:t>
            </a:r>
            <a:r>
              <a:rPr lang="en-US" baseline="0" dirty="0" smtClean="0"/>
              <a:t> nova </a:t>
            </a:r>
            <a:r>
              <a:rPr lang="en-US" baseline="0" dirty="0" err="1" smtClean="0"/>
              <a:t>área</a:t>
            </a:r>
            <a:r>
              <a:rPr lang="en-US" baseline="0" dirty="0" smtClean="0"/>
              <a:t> </a:t>
            </a:r>
            <a:r>
              <a:rPr lang="en-US" baseline="0" dirty="0" err="1" smtClean="0"/>
              <a:t>denominada</a:t>
            </a:r>
            <a:r>
              <a:rPr lang="en-US" baseline="0" dirty="0" smtClean="0"/>
              <a:t> Generative Design. </a:t>
            </a:r>
            <a:r>
              <a:rPr lang="en-US" baseline="0" dirty="0" err="1" smtClean="0"/>
              <a:t>Nesta</a:t>
            </a:r>
            <a:r>
              <a:rPr lang="en-US" baseline="0" dirty="0" smtClean="0"/>
              <a:t> </a:t>
            </a:r>
            <a:r>
              <a:rPr lang="en-US" baseline="0" dirty="0" err="1" smtClean="0"/>
              <a:t>área</a:t>
            </a:r>
            <a:r>
              <a:rPr lang="en-US" baseline="0" dirty="0" smtClean="0"/>
              <a:t> </a:t>
            </a:r>
            <a:r>
              <a:rPr lang="en-US" baseline="0" dirty="0" err="1" smtClean="0"/>
              <a:t>arquitectos</a:t>
            </a:r>
            <a:r>
              <a:rPr lang="en-US" baseline="0" dirty="0" smtClean="0"/>
              <a:t> e designers </a:t>
            </a:r>
            <a:r>
              <a:rPr lang="en-US" baseline="0" dirty="0" err="1" smtClean="0"/>
              <a:t>escrevem</a:t>
            </a:r>
            <a:r>
              <a:rPr lang="en-US" baseline="0" dirty="0" smtClean="0"/>
              <a:t> </a:t>
            </a:r>
            <a:r>
              <a:rPr lang="en-US" baseline="0" dirty="0" err="1" smtClean="0"/>
              <a:t>programas</a:t>
            </a:r>
            <a:r>
              <a:rPr lang="en-US" baseline="0" dirty="0" smtClean="0"/>
              <a:t> que </a:t>
            </a:r>
            <a:r>
              <a:rPr lang="en-US" baseline="0" dirty="0" err="1" smtClean="0"/>
              <a:t>quando</a:t>
            </a:r>
            <a:r>
              <a:rPr lang="en-US" baseline="0" dirty="0" smtClean="0"/>
              <a:t> </a:t>
            </a:r>
            <a:r>
              <a:rPr lang="en-US" baseline="0" dirty="0" err="1" smtClean="0"/>
              <a:t>executados</a:t>
            </a:r>
            <a:r>
              <a:rPr lang="en-US" baseline="0" dirty="0" smtClean="0"/>
              <a:t> </a:t>
            </a:r>
            <a:r>
              <a:rPr lang="en-US" baseline="0" dirty="0" err="1" smtClean="0"/>
              <a:t>dão</a:t>
            </a:r>
            <a:r>
              <a:rPr lang="en-US" baseline="0" dirty="0" smtClean="0"/>
              <a:t> </a:t>
            </a:r>
            <a:r>
              <a:rPr lang="en-US" baseline="0" dirty="0" err="1" smtClean="0"/>
              <a:t>origem</a:t>
            </a:r>
            <a:r>
              <a:rPr lang="en-US" baseline="0" dirty="0" smtClean="0"/>
              <a:t> a </a:t>
            </a:r>
            <a:r>
              <a:rPr lang="en-US" baseline="0" dirty="0" err="1" smtClean="0"/>
              <a:t>modelos</a:t>
            </a:r>
            <a:r>
              <a:rPr lang="en-US" baseline="0" dirty="0" smtClean="0"/>
              <a:t> </a:t>
            </a:r>
            <a:r>
              <a:rPr lang="en-US" baseline="0" dirty="0" err="1" smtClean="0"/>
              <a:t>geométricos</a:t>
            </a:r>
            <a:r>
              <a:rPr lang="en-US" baseline="0" dirty="0" smtClean="0"/>
              <a:t>. Com </a:t>
            </a:r>
            <a:r>
              <a:rPr lang="en-US" baseline="0" dirty="0" err="1" smtClean="0"/>
              <a:t>essa</a:t>
            </a:r>
            <a:r>
              <a:rPr lang="en-US" baseline="0" dirty="0" smtClean="0"/>
              <a:t> </a:t>
            </a:r>
            <a:r>
              <a:rPr lang="en-US" baseline="0" dirty="0" err="1" smtClean="0"/>
              <a:t>abordagem</a:t>
            </a:r>
            <a:r>
              <a:rPr lang="en-US" baseline="0" dirty="0" smtClean="0"/>
              <a:t> é </a:t>
            </a:r>
            <a:r>
              <a:rPr lang="en-US" baseline="0" dirty="0" err="1" smtClean="0"/>
              <a:t>possível</a:t>
            </a:r>
            <a:r>
              <a:rPr lang="en-US" baseline="0" dirty="0" smtClean="0"/>
              <a:t> </a:t>
            </a:r>
            <a:r>
              <a:rPr lang="en-US" baseline="0" dirty="0" err="1" smtClean="0"/>
              <a:t>criar</a:t>
            </a:r>
            <a:r>
              <a:rPr lang="en-US" baseline="0" dirty="0" smtClean="0"/>
              <a:t> </a:t>
            </a:r>
            <a:r>
              <a:rPr lang="en-US" baseline="0" dirty="0" err="1" smtClean="0"/>
              <a:t>modelos</a:t>
            </a:r>
            <a:r>
              <a:rPr lang="en-US" baseline="0" dirty="0" smtClean="0"/>
              <a:t> que </a:t>
            </a:r>
            <a:r>
              <a:rPr lang="en-US" baseline="0" dirty="0" err="1" smtClean="0"/>
              <a:t>seriam</a:t>
            </a:r>
            <a:r>
              <a:rPr lang="en-US" baseline="0" dirty="0" smtClean="0"/>
              <a:t> </a:t>
            </a:r>
            <a:r>
              <a:rPr lang="en-US" baseline="0" dirty="0" err="1" smtClean="0"/>
              <a:t>difícies</a:t>
            </a:r>
            <a:r>
              <a:rPr lang="en-US" baseline="0" dirty="0" smtClean="0"/>
              <a:t> </a:t>
            </a:r>
            <a:r>
              <a:rPr lang="en-US" baseline="0" dirty="0" err="1" smtClean="0"/>
              <a:t>ou</a:t>
            </a:r>
            <a:r>
              <a:rPr lang="en-US" baseline="0" dirty="0" smtClean="0"/>
              <a:t> </a:t>
            </a:r>
            <a:r>
              <a:rPr lang="en-US" baseline="0" dirty="0" err="1" smtClean="0"/>
              <a:t>mesmo</a:t>
            </a:r>
            <a:r>
              <a:rPr lang="en-US" baseline="0" dirty="0" smtClean="0"/>
              <a:t> </a:t>
            </a:r>
            <a:r>
              <a:rPr lang="en-US" baseline="0" dirty="0" err="1" smtClean="0"/>
              <a:t>impossíveis</a:t>
            </a:r>
            <a:r>
              <a:rPr lang="en-US" baseline="0" dirty="0" smtClean="0"/>
              <a:t> de </a:t>
            </a:r>
            <a:r>
              <a:rPr lang="en-US" baseline="0" dirty="0" err="1" smtClean="0"/>
              <a:t>serem</a:t>
            </a:r>
            <a:r>
              <a:rPr lang="en-US" baseline="0" dirty="0" smtClean="0"/>
              <a:t> </a:t>
            </a:r>
            <a:r>
              <a:rPr lang="en-US" baseline="0" dirty="0" err="1" smtClean="0"/>
              <a:t>criados</a:t>
            </a:r>
            <a:r>
              <a:rPr lang="en-US" baseline="0" dirty="0" smtClean="0"/>
              <a:t> </a:t>
            </a:r>
            <a:r>
              <a:rPr lang="en-US" baseline="0" dirty="0" err="1" smtClean="0"/>
              <a:t>utilizando</a:t>
            </a:r>
            <a:r>
              <a:rPr lang="en-US" baseline="0" dirty="0" smtClean="0"/>
              <a:t> a </a:t>
            </a:r>
            <a:r>
              <a:rPr lang="en-US" baseline="0" dirty="0" err="1" smtClean="0"/>
              <a:t>abordagem</a:t>
            </a:r>
            <a:r>
              <a:rPr lang="en-US" baseline="0" dirty="0" smtClean="0"/>
              <a:t> </a:t>
            </a:r>
            <a:r>
              <a:rPr lang="en-US" baseline="0" dirty="0" err="1" smtClean="0"/>
              <a:t>convencional</a:t>
            </a:r>
            <a:r>
              <a:rPr lang="en-US" baseline="0" dirty="0" smtClean="0"/>
              <a:t>. </a:t>
            </a:r>
            <a:r>
              <a:rPr lang="en-US" baseline="0" dirty="0" err="1" smtClean="0"/>
              <a:t>Dessa</a:t>
            </a:r>
            <a:r>
              <a:rPr lang="en-US" baseline="0" dirty="0" smtClean="0"/>
              <a:t> forma é </a:t>
            </a:r>
            <a:r>
              <a:rPr lang="en-US" baseline="0" dirty="0" err="1" smtClean="0"/>
              <a:t>cada</a:t>
            </a:r>
            <a:r>
              <a:rPr lang="en-US" baseline="0" dirty="0" smtClean="0"/>
              <a:t> </a:t>
            </a:r>
            <a:r>
              <a:rPr lang="en-US" baseline="0" dirty="0" err="1" smtClean="0"/>
              <a:t>vez</a:t>
            </a:r>
            <a:r>
              <a:rPr lang="en-US" baseline="0" dirty="0" smtClean="0"/>
              <a:t> </a:t>
            </a:r>
            <a:r>
              <a:rPr lang="en-US" baseline="0" dirty="0" err="1" smtClean="0"/>
              <a:t>maior</a:t>
            </a:r>
            <a:r>
              <a:rPr lang="en-US" baseline="0" dirty="0" smtClean="0"/>
              <a:t> o </a:t>
            </a:r>
            <a:r>
              <a:rPr lang="en-US" baseline="0" dirty="0" err="1" smtClean="0"/>
              <a:t>interesse</a:t>
            </a:r>
            <a:r>
              <a:rPr lang="en-US" baseline="0" dirty="0" smtClean="0"/>
              <a:t> </a:t>
            </a:r>
            <a:r>
              <a:rPr lang="en-US" baseline="0" dirty="0" err="1" smtClean="0"/>
              <a:t>nesta</a:t>
            </a:r>
            <a:r>
              <a:rPr lang="en-US" baseline="0" dirty="0" smtClean="0"/>
              <a:t> </a:t>
            </a:r>
            <a:r>
              <a:rPr lang="en-US" baseline="0" dirty="0" err="1" smtClean="0"/>
              <a:t>área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752DD43-54C8-47B5-8B24-C9248F394B40}" type="slidenum">
              <a:rPr lang="en-US" smtClean="0"/>
              <a:t>4</a:t>
            </a:fld>
            <a:endParaRPr lang="en-US"/>
          </a:p>
        </p:txBody>
      </p:sp>
    </p:spTree>
    <p:extLst>
      <p:ext uri="{BB962C8B-B14F-4D97-AF65-F5344CB8AC3E}">
        <p14:creationId xmlns:p14="http://schemas.microsoft.com/office/powerpoint/2010/main" val="77326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Ia aparecer</a:t>
            </a:r>
            <a:r>
              <a:rPr lang="pt-PT" baseline="0" dirty="0" smtClean="0"/>
              <a:t> da seguinte forma. Donald Knuth.</a:t>
            </a:r>
          </a:p>
          <a:p>
            <a:r>
              <a:rPr lang="pt-PT" baseline="0" dirty="0" smtClean="0"/>
              <a:t>Poderiamos ter texto, formular, o que for necessário para explicar o programa.</a:t>
            </a:r>
          </a:p>
          <a:p>
            <a:r>
              <a:rPr lang="pt-PT" baseline="0" dirty="0" smtClean="0"/>
              <a:t>O leitor humano poderia usar toda essa info para entender o codigo, enquanto o computador iria apenas ignora-la</a:t>
            </a:r>
          </a:p>
          <a:p>
            <a:r>
              <a:rPr lang="pt-PT" baseline="0" dirty="0" smtClean="0"/>
              <a:t>Infelizmente, Literate Programming foi um fracasso porque é muito dificil escrever programas como se eles estivesse em livros. Já é difícil escrever livros.</a:t>
            </a:r>
          </a:p>
          <a:p>
            <a:r>
              <a:rPr lang="pt-PT" baseline="0" dirty="0" smtClean="0"/>
              <a:t>No entando em GD temos a maior parte da documentacao disponivel memos antes de ter o programa</a:t>
            </a:r>
          </a:p>
          <a:p>
            <a:r>
              <a:rPr lang="pt-PT" baseline="0" dirty="0" smtClean="0"/>
              <a:t>A única diferenca é que a documentacao é em forma de esquissos</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15</a:t>
            </a:fld>
            <a:endParaRPr lang="en-US"/>
          </a:p>
        </p:txBody>
      </p:sp>
    </p:spTree>
    <p:extLst>
      <p:ext uri="{BB962C8B-B14F-4D97-AF65-F5344CB8AC3E}">
        <p14:creationId xmlns:p14="http://schemas.microsoft.com/office/powerpoint/2010/main" val="4210626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E aqui é o que chamamos</a:t>
            </a:r>
            <a:r>
              <a:rPr lang="pt-PT" baseline="0" dirty="0" smtClean="0"/>
              <a:t> correlacao entre o programa e a documentacao.</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16</a:t>
            </a:fld>
            <a:endParaRPr lang="en-US"/>
          </a:p>
        </p:txBody>
      </p:sp>
    </p:spTree>
    <p:extLst>
      <p:ext uri="{BB962C8B-B14F-4D97-AF65-F5344CB8AC3E}">
        <p14:creationId xmlns:p14="http://schemas.microsoft.com/office/powerpoint/2010/main" val="4281812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Podemos ir ainda</a:t>
            </a:r>
            <a:r>
              <a:rPr lang="pt-PT" baseline="0" dirty="0" smtClean="0"/>
              <a:t> mais longe relacionando os elementos do porgrama com os elementos da documentacao. Uma possivel solucao é apontar visualmente e correlacionar esses elementos. No entanto precisariamos de uma ferramenta de reconhecimento optico para reconhecer na images o caracter que ela representa no texto. </a:t>
            </a:r>
          </a:p>
          <a:p>
            <a:endParaRPr lang="pt-PT" baseline="0" dirty="0" smtClean="0"/>
          </a:p>
          <a:p>
            <a:r>
              <a:rPr lang="pt-PT" baseline="0" dirty="0" smtClean="0"/>
              <a:t>Infelizmente os sistemas de reconhecimento optico que usamos falhava em quase 100% das vezes, por isso criamos um sistema de recuprecao que agora é usado</a:t>
            </a:r>
          </a:p>
          <a:p>
            <a:r>
              <a:rPr lang="pt-PT" baseline="0" dirty="0" smtClean="0"/>
              <a:t>A tempo inteiro. No proximo exemplo mostro como esse farramente pode ser util para ilustrar esse programa.</a:t>
            </a:r>
          </a:p>
          <a:p>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17</a:t>
            </a:fld>
            <a:endParaRPr lang="en-US"/>
          </a:p>
        </p:txBody>
      </p:sp>
    </p:spTree>
    <p:extLst>
      <p:ext uri="{BB962C8B-B14F-4D97-AF65-F5344CB8AC3E}">
        <p14:creationId xmlns:p14="http://schemas.microsoft.com/office/powerpoint/2010/main" val="24918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mtClean="0"/>
              <a:t>No entato ter comentario também</a:t>
            </a:r>
            <a:r>
              <a:rPr lang="pt-PT" baseline="0" smtClean="0"/>
              <a:t> é importatante…</a:t>
            </a:r>
            <a:endParaRPr lang="pt-PT"/>
          </a:p>
        </p:txBody>
      </p:sp>
      <p:sp>
        <p:nvSpPr>
          <p:cNvPr id="4" name="Slide Number Placeholder 3"/>
          <p:cNvSpPr>
            <a:spLocks noGrp="1"/>
          </p:cNvSpPr>
          <p:nvPr>
            <p:ph type="sldNum" sz="quarter" idx="10"/>
          </p:nvPr>
        </p:nvSpPr>
        <p:spPr/>
        <p:txBody>
          <a:bodyPr/>
          <a:lstStyle/>
          <a:p>
            <a:fld id="{A752DD43-54C8-47B5-8B24-C9248F394B40}" type="slidenum">
              <a:rPr lang="en-US" smtClean="0"/>
              <a:t>18</a:t>
            </a:fld>
            <a:endParaRPr lang="en-US"/>
          </a:p>
        </p:txBody>
      </p:sp>
    </p:spTree>
    <p:extLst>
      <p:ext uri="{BB962C8B-B14F-4D97-AF65-F5344CB8AC3E}">
        <p14:creationId xmlns:p14="http://schemas.microsoft.com/office/powerpoint/2010/main" val="289020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Na abordagem convencional,</a:t>
            </a:r>
            <a:r>
              <a:rPr lang="pt-PT" baseline="0" dirty="0" smtClean="0"/>
              <a:t> o aquitecto manipula diretamenta a ferramenta de CAD para a modelação geométrica. No entanto em GD a aplicação CAD passa a ter um papel secundário, sendo o principal componente desse paradigma o sistema de programação.</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5</a:t>
            </a:fld>
            <a:endParaRPr lang="en-US"/>
          </a:p>
        </p:txBody>
      </p:sp>
    </p:spTree>
    <p:extLst>
      <p:ext uri="{BB962C8B-B14F-4D97-AF65-F5344CB8AC3E}">
        <p14:creationId xmlns:p14="http://schemas.microsoft.com/office/powerpoint/2010/main" val="25244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O</a:t>
            </a:r>
            <a:r>
              <a:rPr lang="pt-PT" baseline="0" dirty="0" smtClean="0"/>
              <a:t> que geralmente acontece é a própria aplicação CAD dar suporte a certas linguagens de programação. P.e. Rhinoceros3D oferece um editor de rhino script integrado na aplication. No entanto, esta linguagem de programacao exige que o programador saiba uma serie de conceitos que, em muitos dos casos são só limitacoes da linguagem.</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6</a:t>
            </a:fld>
            <a:endParaRPr lang="en-US"/>
          </a:p>
        </p:txBody>
      </p:sp>
    </p:spTree>
    <p:extLst>
      <p:ext uri="{BB962C8B-B14F-4D97-AF65-F5344CB8AC3E}">
        <p14:creationId xmlns:p14="http://schemas.microsoft.com/office/powerpoint/2010/main" val="292195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Para</a:t>
            </a:r>
            <a:r>
              <a:rPr lang="pt-PT" baseline="0" dirty="0" smtClean="0"/>
              <a:t> resolver estas limitacoes tornou-se muito popular a utilizacao de linguagens visuais como p.e. o Grasshoper. Estas linguagens representam o programa em 2 dimensoes com elementos que podem ser manipulados e geram o modelo. Comparando com uma antiga linguagem de programação textual, esse exemplo aprenseta varias vantagens (1) requer menos conhecimento previo, (2) apresnetacao de todos elementos da linguagem no IDE, (3) immediate feedback, (4) correlacao entre modelos e componentes </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7</a:t>
            </a:fld>
            <a:endParaRPr lang="en-US"/>
          </a:p>
        </p:txBody>
      </p:sp>
    </p:spTree>
    <p:extLst>
      <p:ext uri="{BB962C8B-B14F-4D97-AF65-F5344CB8AC3E}">
        <p14:creationId xmlns:p14="http://schemas.microsoft.com/office/powerpoint/2010/main" val="2642055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No</a:t>
            </a:r>
            <a:r>
              <a:rPr lang="pt-PT" baseline="0" dirty="0" smtClean="0"/>
              <a:t> entanto essas linguagens não escalam com a crescente complexidade dos programas em GD. Por exemplo, nesse programa é muito difícil saber onde mudar para faze-lo gerar qualquer coisa ligeiramente diferente.</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8</a:t>
            </a:fld>
            <a:endParaRPr lang="en-US"/>
          </a:p>
        </p:txBody>
      </p:sp>
    </p:spTree>
    <p:extLst>
      <p:ext uri="{BB962C8B-B14F-4D97-AF65-F5344CB8AC3E}">
        <p14:creationId xmlns:p14="http://schemas.microsoft.com/office/powerpoint/2010/main" val="175490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Muitos desses problemas são resolvidos quando</a:t>
            </a:r>
            <a:r>
              <a:rPr lang="pt-PT" baseline="0" dirty="0" smtClean="0"/>
              <a:t> utilizamos linguagens de progamação moderana. Essas linguagens oferecem varias abstracoes e mecanismos para que o utilizadores definam outras novas para um dominio especifico, drasticamente simplificando o desenvolvimento do porgramas. Nesse examplo estamos a crair um espiral de cones que é feito em poucas linhas de codigo, utilizdo a linguagem Racket e o ambiente de programacao do Rosetta.</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9</a:t>
            </a:fld>
            <a:endParaRPr lang="en-US"/>
          </a:p>
        </p:txBody>
      </p:sp>
    </p:spTree>
    <p:extLst>
      <p:ext uri="{BB962C8B-B14F-4D97-AF65-F5344CB8AC3E}">
        <p14:creationId xmlns:p14="http://schemas.microsoft.com/office/powerpoint/2010/main" val="2753729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No entanto</a:t>
            </a:r>
            <a:r>
              <a:rPr lang="pt-PT" baseline="0" dirty="0" smtClean="0"/>
              <a:t> voltamos ao problema inicial. Em ambos os casos e muito dificil saber oque faz o programa e que programa de desing ele esta tentando resolver</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10</a:t>
            </a:fld>
            <a:endParaRPr lang="en-US"/>
          </a:p>
        </p:txBody>
      </p:sp>
    </p:spTree>
    <p:extLst>
      <p:ext uri="{BB962C8B-B14F-4D97-AF65-F5344CB8AC3E}">
        <p14:creationId xmlns:p14="http://schemas.microsoft.com/office/powerpoint/2010/main" val="597373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O programa é então escrito, mas no entanto já</a:t>
            </a:r>
            <a:r>
              <a:rPr lang="pt-PT" baseline="0" dirty="0" smtClean="0"/>
              <a:t> não temos os diagramas e esquissos disponíveis,o que torna difícil de relacionar o programa com os conceitos originais.</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13</a:t>
            </a:fld>
            <a:endParaRPr lang="en-US"/>
          </a:p>
        </p:txBody>
      </p:sp>
    </p:spTree>
    <p:extLst>
      <p:ext uri="{BB962C8B-B14F-4D97-AF65-F5344CB8AC3E}">
        <p14:creationId xmlns:p14="http://schemas.microsoft.com/office/powerpoint/2010/main" val="3203811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E ainda é mais difícil relacionar o design</a:t>
            </a:r>
            <a:r>
              <a:rPr lang="pt-PT" baseline="0" dirty="0" smtClean="0"/>
              <a:t> gerado com o programa. Como resolvemos esse problema?</a:t>
            </a:r>
          </a:p>
          <a:p>
            <a:endParaRPr lang="pt-PT" baseline="0" dirty="0" smtClean="0"/>
          </a:p>
          <a:p>
            <a:r>
              <a:rPr lang="pt-PT" baseline="0" dirty="0" smtClean="0"/>
              <a:t>Uma possível solução sugerida por Donald </a:t>
            </a:r>
            <a:r>
              <a:rPr lang="pt-PT" baseline="0" smtClean="0"/>
              <a:t>Knuth </a:t>
            </a:r>
            <a:r>
              <a:rPr lang="pt-PT" baseline="0" smtClean="0"/>
              <a:t>é que </a:t>
            </a:r>
            <a:r>
              <a:rPr lang="pt-PT" baseline="0" dirty="0" smtClean="0"/>
              <a:t>deviamos escrever nossos programas como se estivessemos a escrever um livro</a:t>
            </a:r>
            <a:endParaRPr lang="pt-PT" dirty="0"/>
          </a:p>
        </p:txBody>
      </p:sp>
      <p:sp>
        <p:nvSpPr>
          <p:cNvPr id="4" name="Slide Number Placeholder 3"/>
          <p:cNvSpPr>
            <a:spLocks noGrp="1"/>
          </p:cNvSpPr>
          <p:nvPr>
            <p:ph type="sldNum" sz="quarter" idx="10"/>
          </p:nvPr>
        </p:nvSpPr>
        <p:spPr/>
        <p:txBody>
          <a:bodyPr/>
          <a:lstStyle/>
          <a:p>
            <a:fld id="{A752DD43-54C8-47B5-8B24-C9248F394B40}" type="slidenum">
              <a:rPr lang="en-US" smtClean="0"/>
              <a:t>14</a:t>
            </a:fld>
            <a:endParaRPr lang="en-US"/>
          </a:p>
        </p:txBody>
      </p:sp>
    </p:spTree>
    <p:extLst>
      <p:ext uri="{BB962C8B-B14F-4D97-AF65-F5344CB8AC3E}">
        <p14:creationId xmlns:p14="http://schemas.microsoft.com/office/powerpoint/2010/main" val="476897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E7F1FC0-41D9-45A3-AC8E-0455362C8FE0}" type="datetime1">
              <a:rPr lang="en-US" smtClean="0"/>
              <a:t>5/24/2016</a:t>
            </a:fld>
            <a:endParaRPr lang="en-US" dirty="0"/>
          </a:p>
        </p:txBody>
      </p:sp>
      <p:sp>
        <p:nvSpPr>
          <p:cNvPr id="5" name="Footer Placeholder 4"/>
          <p:cNvSpPr>
            <a:spLocks noGrp="1"/>
          </p:cNvSpPr>
          <p:nvPr>
            <p:ph type="ftr" sz="quarter" idx="11"/>
          </p:nvPr>
        </p:nvSpPr>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 name="Slide Number Placeholder 5"/>
          <p:cNvSpPr>
            <a:spLocks noGrp="1"/>
          </p:cNvSpPr>
          <p:nvPr>
            <p:ph type="sldNum" sz="quarter" idx="12"/>
          </p:nvPr>
        </p:nvSpPr>
        <p:spPr>
          <a:xfrm>
            <a:off x="7086600" y="6492875"/>
            <a:ext cx="2057400" cy="365125"/>
          </a:xfrm>
        </p:spPr>
        <p:txBody>
          <a:bodyPr/>
          <a:lstStyle>
            <a:lvl1pPr>
              <a:defRPr sz="1400">
                <a:latin typeface="Open Sans" panose="020B0606030504020204" pitchFamily="34" charset="0"/>
                <a:ea typeface="Open Sans" panose="020B0606030504020204" pitchFamily="34" charset="0"/>
                <a:cs typeface="Open Sans" panose="020B0606030504020204" pitchFamily="34" charset="0"/>
              </a:defRPr>
            </a:lvl1pPr>
          </a:lstStyle>
          <a:p>
            <a:fld id="{3D2A42E2-F4D2-4995-BB75-51951EE5AEEC}" type="slidenum">
              <a:rPr lang="en-US" smtClean="0"/>
              <a:pPr/>
              <a:t>‹#›</a:t>
            </a:fld>
            <a:endParaRPr lang="en-US" dirty="0"/>
          </a:p>
        </p:txBody>
      </p:sp>
    </p:spTree>
    <p:extLst>
      <p:ext uri="{BB962C8B-B14F-4D97-AF65-F5344CB8AC3E}">
        <p14:creationId xmlns:p14="http://schemas.microsoft.com/office/powerpoint/2010/main" val="14739408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FEA1D8-CA88-445F-8F0C-BCD3CAE952A9}" type="datetime1">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A42E2-F4D2-4995-BB75-51951EE5AEEC}" type="slidenum">
              <a:rPr lang="en-US" smtClean="0"/>
              <a:t>‹#›</a:t>
            </a:fld>
            <a:endParaRPr lang="en-US"/>
          </a:p>
        </p:txBody>
      </p:sp>
    </p:spTree>
    <p:extLst>
      <p:ext uri="{BB962C8B-B14F-4D97-AF65-F5344CB8AC3E}">
        <p14:creationId xmlns:p14="http://schemas.microsoft.com/office/powerpoint/2010/main" val="224418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7825165-F5A4-4350-8599-1BD0041B3FC3}" type="datetime1">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A42E2-F4D2-4995-BB75-51951EE5AEEC}" type="slidenum">
              <a:rPr lang="en-US" smtClean="0"/>
              <a:t>‹#›</a:t>
            </a:fld>
            <a:endParaRPr lang="en-US"/>
          </a:p>
        </p:txBody>
      </p:sp>
    </p:spTree>
    <p:extLst>
      <p:ext uri="{BB962C8B-B14F-4D97-AF65-F5344CB8AC3E}">
        <p14:creationId xmlns:p14="http://schemas.microsoft.com/office/powerpoint/2010/main" val="20306290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9850E55-A53C-4256-BD62-439C05C9CC32}" type="datetime1">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a:solidFill>
                  <a:schemeClr val="tx1">
                    <a:lumMod val="65000"/>
                    <a:lumOff val="35000"/>
                  </a:schemeClr>
                </a:solidFill>
              </a:defRPr>
            </a:lvl1pPr>
          </a:lstStyle>
          <a:p>
            <a:fld id="{3D2A42E2-F4D2-4995-BB75-51951EE5AEEC}" type="slidenum">
              <a:rPr lang="en-US" smtClean="0"/>
              <a:pPr/>
              <a:t>‹#›</a:t>
            </a:fld>
            <a:endParaRPr lang="en-US" dirty="0"/>
          </a:p>
        </p:txBody>
      </p:sp>
    </p:spTree>
    <p:extLst>
      <p:ext uri="{BB962C8B-B14F-4D97-AF65-F5344CB8AC3E}">
        <p14:creationId xmlns:p14="http://schemas.microsoft.com/office/powerpoint/2010/main" val="8299685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2C360B-9E9D-4C55-B067-E31E5D7957C8}" type="datetime1">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A42E2-F4D2-4995-BB75-51951EE5AEEC}" type="slidenum">
              <a:rPr lang="en-US" smtClean="0"/>
              <a:t>‹#›</a:t>
            </a:fld>
            <a:endParaRPr lang="en-US"/>
          </a:p>
        </p:txBody>
      </p:sp>
    </p:spTree>
    <p:extLst>
      <p:ext uri="{BB962C8B-B14F-4D97-AF65-F5344CB8AC3E}">
        <p14:creationId xmlns:p14="http://schemas.microsoft.com/office/powerpoint/2010/main" val="19371537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A802C47-ECE1-419F-A236-A3A76A82D56D}" type="datetime1">
              <a:rPr lang="en-US" smtClean="0"/>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A42E2-F4D2-4995-BB75-51951EE5AEEC}" type="slidenum">
              <a:rPr lang="en-US" smtClean="0"/>
              <a:t>‹#›</a:t>
            </a:fld>
            <a:endParaRPr lang="en-US"/>
          </a:p>
        </p:txBody>
      </p:sp>
    </p:spTree>
    <p:extLst>
      <p:ext uri="{BB962C8B-B14F-4D97-AF65-F5344CB8AC3E}">
        <p14:creationId xmlns:p14="http://schemas.microsoft.com/office/powerpoint/2010/main" val="9690204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6965B1C-14A0-41DC-9FB2-489BDCC833FF}" type="datetime1">
              <a:rPr lang="en-US" smtClean="0"/>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2A42E2-F4D2-4995-BB75-51951EE5AEEC}" type="slidenum">
              <a:rPr lang="en-US" smtClean="0"/>
              <a:t>‹#›</a:t>
            </a:fld>
            <a:endParaRPr lang="en-US"/>
          </a:p>
        </p:txBody>
      </p:sp>
    </p:spTree>
    <p:extLst>
      <p:ext uri="{BB962C8B-B14F-4D97-AF65-F5344CB8AC3E}">
        <p14:creationId xmlns:p14="http://schemas.microsoft.com/office/powerpoint/2010/main" val="870577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CD78E3-2014-4951-9E33-5CE0E8882F70}" type="datetime1">
              <a:rPr lang="en-US" smtClean="0"/>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2A42E2-F4D2-4995-BB75-51951EE5AEEC}" type="slidenum">
              <a:rPr lang="en-US" smtClean="0"/>
              <a:t>‹#›</a:t>
            </a:fld>
            <a:endParaRPr lang="en-US"/>
          </a:p>
        </p:txBody>
      </p:sp>
    </p:spTree>
    <p:extLst>
      <p:ext uri="{BB962C8B-B14F-4D97-AF65-F5344CB8AC3E}">
        <p14:creationId xmlns:p14="http://schemas.microsoft.com/office/powerpoint/2010/main" val="11576125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8180A2-F399-4C5E-B494-BE6952EEFA86}" type="datetime1">
              <a:rPr lang="en-US" smtClean="0"/>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2A42E2-F4D2-4995-BB75-51951EE5AEEC}" type="slidenum">
              <a:rPr lang="en-US" smtClean="0"/>
              <a:t>‹#›</a:t>
            </a:fld>
            <a:endParaRPr lang="en-US"/>
          </a:p>
        </p:txBody>
      </p:sp>
    </p:spTree>
    <p:extLst>
      <p:ext uri="{BB962C8B-B14F-4D97-AF65-F5344CB8AC3E}">
        <p14:creationId xmlns:p14="http://schemas.microsoft.com/office/powerpoint/2010/main" val="31999190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A2C629-B859-45AA-BCB0-1F414E7C0361}" type="datetime1">
              <a:rPr lang="en-US" smtClean="0"/>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A42E2-F4D2-4995-BB75-51951EE5AEEC}" type="slidenum">
              <a:rPr lang="en-US" smtClean="0"/>
              <a:t>‹#›</a:t>
            </a:fld>
            <a:endParaRPr lang="en-US"/>
          </a:p>
        </p:txBody>
      </p:sp>
    </p:spTree>
    <p:extLst>
      <p:ext uri="{BB962C8B-B14F-4D97-AF65-F5344CB8AC3E}">
        <p14:creationId xmlns:p14="http://schemas.microsoft.com/office/powerpoint/2010/main" val="27417660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5377E-B627-4EFE-99EC-6FFFA5DA6B43}" type="datetime1">
              <a:rPr lang="en-US" smtClean="0"/>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A42E2-F4D2-4995-BB75-51951EE5AEEC}" type="slidenum">
              <a:rPr lang="en-US" smtClean="0"/>
              <a:t>‹#›</a:t>
            </a:fld>
            <a:endParaRPr lang="en-US"/>
          </a:p>
        </p:txBody>
      </p:sp>
    </p:spTree>
    <p:extLst>
      <p:ext uri="{BB962C8B-B14F-4D97-AF65-F5344CB8AC3E}">
        <p14:creationId xmlns:p14="http://schemas.microsoft.com/office/powerpoint/2010/main" val="366741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ADD3E1-7F1C-4887-A8AD-8A5671351600}" type="datetime1">
              <a:rPr lang="en-US" smtClean="0"/>
              <a:t>5/24/2016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86600" y="6492875"/>
            <a:ext cx="2057400" cy="365125"/>
          </a:xfrm>
          <a:prstGeom prst="rect">
            <a:avLst/>
          </a:prstGeom>
        </p:spPr>
        <p:txBody>
          <a:bodyPr vert="horz" lIns="91440" tIns="45720" rIns="91440" bIns="45720" rtlCol="0" anchor="ctr"/>
          <a:lstStyle>
            <a:lvl1pPr algn="r">
              <a:defRPr sz="1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3D2A42E2-F4D2-4995-BB75-51951EE5AEEC}" type="slidenum">
              <a:rPr lang="en-US" smtClean="0"/>
              <a:pPr/>
              <a:t>‹#›</a:t>
            </a:fld>
            <a:endParaRPr lang="en-US" dirty="0"/>
          </a:p>
        </p:txBody>
      </p:sp>
    </p:spTree>
    <p:extLst>
      <p:ext uri="{BB962C8B-B14F-4D97-AF65-F5344CB8AC3E}">
        <p14:creationId xmlns:p14="http://schemas.microsoft.com/office/powerpoint/2010/main" val="5738146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24.postimg.org/iur864kc5/alx_museu_do_amanha_20151217_0001_original_jpeg.jpg" TargetMode="External"/><Relationship Id="rId5" Type="http://schemas.openxmlformats.org/officeDocument/2006/relationships/image" Target="../media/image5.jpeg"/><Relationship Id="rId4" Type="http://schemas.openxmlformats.org/officeDocument/2006/relationships/hyperlink" Target="http://gizmodo.com/can-you-guess-how-much-the-architect-of-the-most-expens-177190682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5" name="Rectangle 4"/>
          <p:cNvSpPr/>
          <p:nvPr/>
        </p:nvSpPr>
        <p:spPr>
          <a:xfrm>
            <a:off x="5912870" y="4508128"/>
            <a:ext cx="3231130" cy="760593"/>
          </a:xfrm>
          <a:prstGeom prst="rect">
            <a:avLst/>
          </a:prstGeom>
          <a:solidFill>
            <a:srgbClr val="41485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p:cNvSpPr/>
          <p:nvPr/>
        </p:nvSpPr>
        <p:spPr>
          <a:xfrm>
            <a:off x="0" y="1925299"/>
            <a:ext cx="9144000" cy="1475823"/>
          </a:xfrm>
          <a:prstGeom prst="rect">
            <a:avLst/>
          </a:prstGeom>
          <a:solidFill>
            <a:srgbClr val="1242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7" name="Title 1"/>
          <p:cNvSpPr txBox="1">
            <a:spLocks/>
          </p:cNvSpPr>
          <p:nvPr/>
        </p:nvSpPr>
        <p:spPr>
          <a:xfrm>
            <a:off x="0" y="2215923"/>
            <a:ext cx="9144000" cy="9789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spcBef>
                <a:spcPts val="1800"/>
              </a:spcBef>
              <a:spcAft>
                <a:spcPts val="1800"/>
              </a:spcAft>
            </a:pPr>
            <a:r>
              <a:rPr lang="en-GB" sz="1800" dirty="0" smtClean="0">
                <a:solidFill>
                  <a:srgbClr val="C5C8CC"/>
                </a:solidFill>
              </a:rPr>
              <a:t/>
            </a:r>
            <a:br>
              <a:rPr lang="en-GB" sz="1800" dirty="0" smtClean="0">
                <a:solidFill>
                  <a:srgbClr val="C5C8CC"/>
                </a:solidFill>
              </a:rPr>
            </a:br>
            <a:r>
              <a:rPr lang="en-US" sz="7200" spc="-225" dirty="0" smtClean="0">
                <a:solidFill>
                  <a:schemeClr val="bg1">
                    <a:lumMod val="6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Generative</a:t>
            </a:r>
            <a:r>
              <a:rPr lang="en-US" sz="7200" spc="-225" dirty="0" smtClean="0">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7200" spc="-225" dirty="0" smtClean="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Design</a:t>
            </a:r>
            <a:endParaRPr lang="en-GB" sz="7200" spc="-225"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Subtitle 2"/>
          <p:cNvSpPr txBox="1">
            <a:spLocks/>
          </p:cNvSpPr>
          <p:nvPr/>
        </p:nvSpPr>
        <p:spPr>
          <a:xfrm>
            <a:off x="382137" y="1947600"/>
            <a:ext cx="5153971" cy="439325"/>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00" spc="-225" dirty="0" smtClean="0">
                <a:solidFill>
                  <a:schemeClr val="bg1">
                    <a:lumMod val="65000"/>
                  </a:schemeClr>
                </a:solidFill>
              </a:rPr>
              <a:t>An Enhanced Programming Environment  for</a:t>
            </a:r>
            <a:endParaRPr lang="en-GB" sz="2300" spc="-225" dirty="0">
              <a:solidFill>
                <a:schemeClr val="bg1">
                  <a:lumMod val="65000"/>
                </a:schemeClr>
              </a:solidFill>
            </a:endParaRPr>
          </a:p>
        </p:txBody>
      </p:sp>
      <p:pic>
        <p:nvPicPr>
          <p:cNvPr id="10" name="Picture 2" descr="http://upload.wikimedia.org/wikipedia/pt/e/ed/IST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8702" y="5740104"/>
            <a:ext cx="315796" cy="382320"/>
          </a:xfrm>
          <a:prstGeom prst="rect">
            <a:avLst/>
          </a:prstGeom>
          <a:noFill/>
          <a:effectLst>
            <a:outerShdw blurRad="50800" dist="38100" dir="5400000" sx="98000" sy="98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955355" y="4496553"/>
            <a:ext cx="2854367" cy="783741"/>
          </a:xfrm>
          <a:prstGeom prst="rect">
            <a:avLst/>
          </a:prstGeom>
          <a:noFill/>
        </p:spPr>
        <p:txBody>
          <a:bodyPr wrap="square" rtlCol="0">
            <a:spAutoFit/>
          </a:bodyPr>
          <a:lstStyle/>
          <a:p>
            <a:r>
              <a:rPr lang="en-US" sz="2498" spc="-113"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Guilherme Ferreira</a:t>
            </a:r>
          </a:p>
          <a:p>
            <a:r>
              <a:rPr lang="en-US" sz="1995" spc="-113"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Instituto Superior T</a:t>
            </a:r>
            <a:r>
              <a:rPr lang="pt-PT" sz="1995" spc="-113"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écnico</a:t>
            </a:r>
            <a:r>
              <a:rPr lang="en-US" sz="1995" spc="-113"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t>
            </a:r>
            <a:endParaRPr lang="en-GB" sz="1995" spc="-113"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2" descr="http://homepages.gsd.inesc-id.pt/~cnr/common/imagens/inesc_logo.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7511" y="5740104"/>
            <a:ext cx="770807" cy="382320"/>
          </a:xfrm>
          <a:prstGeom prst="rect">
            <a:avLst/>
          </a:prstGeom>
          <a:noFill/>
          <a:effectLst>
            <a:outerShdw blurRad="50800" dist="38100" dir="5400000" sx="98000" sy="98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7522517" y="5739512"/>
            <a:ext cx="0" cy="382320"/>
          </a:xfrm>
          <a:prstGeom prst="line">
            <a:avLst/>
          </a:prstGeom>
          <a:ln>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Slide Number Placeholder 3"/>
          <p:cNvSpPr>
            <a:spLocks noGrp="1"/>
          </p:cNvSpPr>
          <p:nvPr>
            <p:ph type="sldNum" sz="quarter" idx="12"/>
          </p:nvPr>
        </p:nvSpPr>
        <p:spPr>
          <a:xfrm>
            <a:off x="7086600" y="6492875"/>
            <a:ext cx="2057400" cy="365125"/>
          </a:xfrm>
        </p:spPr>
        <p:txBody>
          <a:bodyPr/>
          <a:lstStyle/>
          <a:p>
            <a:r>
              <a:rPr lang="en-US" dirty="0" smtClean="0"/>
              <a:t>1</a:t>
            </a:r>
            <a:endParaRPr lang="en-US" dirty="0"/>
          </a:p>
        </p:txBody>
      </p:sp>
    </p:spTree>
    <p:extLst>
      <p:ext uri="{BB962C8B-B14F-4D97-AF65-F5344CB8AC3E}">
        <p14:creationId xmlns:p14="http://schemas.microsoft.com/office/powerpoint/2010/main" val="315621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r="1961"/>
          <a:stretch/>
        </p:blipFill>
        <p:spPr>
          <a:xfrm>
            <a:off x="272956" y="979487"/>
            <a:ext cx="8871044" cy="5695950"/>
          </a:xfrm>
          <a:prstGeom prst="rect">
            <a:avLst/>
          </a:prstGeom>
        </p:spPr>
      </p:pic>
      <p:sp>
        <p:nvSpPr>
          <p:cNvPr id="4" name="Slide Number Placeholder 3"/>
          <p:cNvSpPr>
            <a:spLocks noGrp="1"/>
          </p:cNvSpPr>
          <p:nvPr>
            <p:ph type="sldNum" sz="quarter" idx="12"/>
          </p:nvPr>
        </p:nvSpPr>
        <p:spPr/>
        <p:txBody>
          <a:bodyPr/>
          <a:lstStyle/>
          <a:p>
            <a:fld id="{3D2A42E2-F4D2-4995-BB75-51951EE5AEEC}" type="slidenum">
              <a:rPr lang="en-US" smtClean="0"/>
              <a:pPr/>
              <a:t>10</a:t>
            </a:fld>
            <a:endParaRPr lang="en-US" dirty="0"/>
          </a:p>
        </p:txBody>
      </p:sp>
      <p:sp>
        <p:nvSpPr>
          <p:cNvPr id="5" name="Title 1"/>
          <p:cNvSpPr>
            <a:spLocks noGrp="1"/>
          </p:cNvSpPr>
          <p:nvPr>
            <p:ph type="title"/>
          </p:nvPr>
        </p:nvSpPr>
        <p:spPr>
          <a:xfrm>
            <a:off x="500759" y="175354"/>
            <a:ext cx="7647198" cy="609631"/>
          </a:xfrm>
        </p:spPr>
        <p:txBody>
          <a:bodyPr>
            <a:normAutofit fontScale="90000"/>
          </a:bodyPr>
          <a:lstStyle/>
          <a:p>
            <a:r>
              <a:rPr lang="en-US" dirty="0" smtClean="0"/>
              <a:t>What is this program doing?</a:t>
            </a:r>
            <a:endParaRPr lang="en-US" dirty="0"/>
          </a:p>
        </p:txBody>
      </p:sp>
    </p:spTree>
    <p:extLst>
      <p:ext uri="{BB962C8B-B14F-4D97-AF65-F5344CB8AC3E}">
        <p14:creationId xmlns:p14="http://schemas.microsoft.com/office/powerpoint/2010/main" val="3569512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11</a:t>
            </a:fld>
            <a:endParaRPr lang="en-US" dirty="0"/>
          </a:p>
        </p:txBody>
      </p:sp>
      <p:sp>
        <p:nvSpPr>
          <p:cNvPr id="7" name="Content Placeholder 6"/>
          <p:cNvSpPr>
            <a:spLocks noGrp="1"/>
          </p:cNvSpPr>
          <p:nvPr>
            <p:ph idx="1"/>
          </p:nvPr>
        </p:nvSpPr>
        <p:spPr>
          <a:xfrm>
            <a:off x="2769459" y="970157"/>
            <a:ext cx="3605083" cy="2046804"/>
          </a:xfrm>
        </p:spPr>
        <p:txBody>
          <a:bodyPr anchor="ctr">
            <a:normAutofit fontScale="92500" lnSpcReduction="10000"/>
          </a:bodyPr>
          <a:lstStyle/>
          <a:p>
            <a:pPr marL="0" indent="0" algn="ctr">
              <a:lnSpc>
                <a:spcPct val="160000"/>
              </a:lnSpc>
              <a:buNone/>
            </a:pPr>
            <a:r>
              <a:rPr lang="en-US" sz="4400" spc="-150" dirty="0">
                <a:latin typeface="Open Sans Semibold" panose="020B0706030804020204" pitchFamily="34" charset="0"/>
                <a:ea typeface="Open Sans Semibold" panose="020B0706030804020204" pitchFamily="34" charset="0"/>
                <a:cs typeface="Open Sans Semibold" panose="020B0706030804020204" pitchFamily="34" charset="0"/>
              </a:rPr>
              <a:t>2</a:t>
            </a:r>
            <a: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t/>
            </a:r>
            <a:b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br>
            <a: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t>Solution</a:t>
            </a:r>
            <a:endParaRPr lang="en-US" sz="4400" spc="-15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9156719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48018"/>
            <a:ext cx="9122126" cy="4970047"/>
          </a:xfrm>
          <a:prstGeom prst="rect">
            <a:avLst/>
          </a:prstGeom>
        </p:spPr>
      </p:pic>
      <p:sp>
        <p:nvSpPr>
          <p:cNvPr id="4" name="Slide Number Placeholder 3"/>
          <p:cNvSpPr>
            <a:spLocks noGrp="1"/>
          </p:cNvSpPr>
          <p:nvPr>
            <p:ph type="sldNum" sz="quarter" idx="12"/>
          </p:nvPr>
        </p:nvSpPr>
        <p:spPr/>
        <p:txBody>
          <a:bodyPr/>
          <a:lstStyle/>
          <a:p>
            <a:fld id="{3D2A42E2-F4D2-4995-BB75-51951EE5AEEC}" type="slidenum">
              <a:rPr lang="en-US" smtClean="0"/>
              <a:pPr/>
              <a:t>12</a:t>
            </a:fld>
            <a:endParaRPr lang="en-US" dirty="0"/>
          </a:p>
        </p:txBody>
      </p:sp>
      <p:sp>
        <p:nvSpPr>
          <p:cNvPr id="5" name="TextBox 4"/>
          <p:cNvSpPr txBox="1"/>
          <p:nvPr/>
        </p:nvSpPr>
        <p:spPr>
          <a:xfrm>
            <a:off x="3961970" y="867551"/>
            <a:ext cx="1474886"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SCRIPT</a:t>
            </a:r>
          </a:p>
        </p:txBody>
      </p:sp>
      <p:sp>
        <p:nvSpPr>
          <p:cNvPr id="6" name="Oval 5"/>
          <p:cNvSpPr/>
          <p:nvPr/>
        </p:nvSpPr>
        <p:spPr>
          <a:xfrm>
            <a:off x="4162327" y="494666"/>
            <a:ext cx="1080000" cy="1080000"/>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Oval 6"/>
          <p:cNvSpPr/>
          <p:nvPr/>
        </p:nvSpPr>
        <p:spPr>
          <a:xfrm>
            <a:off x="337119" y="304431"/>
            <a:ext cx="1440000" cy="1440000"/>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7"/>
          <p:cNvSpPr txBox="1"/>
          <p:nvPr/>
        </p:nvSpPr>
        <p:spPr>
          <a:xfrm>
            <a:off x="342951" y="850563"/>
            <a:ext cx="1474886"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CONCEPT</a:t>
            </a:r>
          </a:p>
        </p:txBody>
      </p:sp>
      <p:sp>
        <p:nvSpPr>
          <p:cNvPr id="9" name="TextBox 8"/>
          <p:cNvSpPr txBox="1"/>
          <p:nvPr/>
        </p:nvSpPr>
        <p:spPr>
          <a:xfrm>
            <a:off x="2052243" y="708437"/>
            <a:ext cx="1612064"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Sketches</a:t>
            </a:r>
          </a:p>
        </p:txBody>
      </p:sp>
      <p:sp>
        <p:nvSpPr>
          <p:cNvPr id="10" name="TextBox 9"/>
          <p:cNvSpPr txBox="1"/>
          <p:nvPr/>
        </p:nvSpPr>
        <p:spPr>
          <a:xfrm>
            <a:off x="2043154" y="1036828"/>
            <a:ext cx="1612063"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Diagrams</a:t>
            </a:r>
          </a:p>
        </p:txBody>
      </p:sp>
      <p:sp>
        <p:nvSpPr>
          <p:cNvPr id="11" name="TextBox 10"/>
          <p:cNvSpPr txBox="1"/>
          <p:nvPr/>
        </p:nvSpPr>
        <p:spPr>
          <a:xfrm>
            <a:off x="7436018" y="848321"/>
            <a:ext cx="1474886" cy="338554"/>
          </a:xfrm>
          <a:prstGeom prst="rect">
            <a:avLst/>
          </a:prstGeom>
          <a:noFill/>
          <a:ln>
            <a:noFill/>
          </a:ln>
        </p:spPr>
        <p:txBody>
          <a:bodyPr wrap="square" rtlCol="0">
            <a:spAutoFit/>
          </a:bodyPr>
          <a:lstStyle/>
          <a:p>
            <a:pPr algn="ctr"/>
            <a:r>
              <a:rPr lang="en-US"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DESIGN</a:t>
            </a:r>
            <a:endPar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Oval 11"/>
          <p:cNvSpPr/>
          <p:nvPr/>
        </p:nvSpPr>
        <p:spPr>
          <a:xfrm>
            <a:off x="7395300" y="297598"/>
            <a:ext cx="1440000" cy="1440000"/>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3" name="Straight Arrow Connector 12"/>
          <p:cNvCxnSpPr/>
          <p:nvPr/>
        </p:nvCxnSpPr>
        <p:spPr>
          <a:xfrm>
            <a:off x="2048772" y="1046991"/>
            <a:ext cx="1737360" cy="0"/>
          </a:xfrm>
          <a:prstGeom prst="straightConnector1">
            <a:avLst/>
          </a:prstGeom>
          <a:ln w="28575" cap="rnd">
            <a:solidFill>
              <a:schemeClr val="tx1">
                <a:lumMod val="65000"/>
                <a:lumOff val="35000"/>
              </a:schemeClr>
            </a:solidFill>
            <a:prstDash val="solid"/>
            <a:round/>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50581" y="1022293"/>
            <a:ext cx="1645920" cy="0"/>
          </a:xfrm>
          <a:prstGeom prst="straightConnector1">
            <a:avLst/>
          </a:prstGeom>
          <a:ln w="28575" cap="rnd">
            <a:solidFill>
              <a:schemeClr val="tx1"/>
            </a:solidFill>
            <a:prstDash val="sysDot"/>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8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13"/>
                                        </p:tgtEl>
                                        <p:attrNameLst>
                                          <p:attrName>stroke.color</p:attrName>
                                        </p:attrNameLst>
                                      </p:cBhvr>
                                      <p:to>
                                        <a:srgbClr val="FF0000"/>
                                      </p:to>
                                    </p:animClr>
                                    <p:set>
                                      <p:cBhvr>
                                        <p:cTn id="7" dur="1000" fill="hold"/>
                                        <p:tgtEl>
                                          <p:spTgt spid="13"/>
                                        </p:tgtEl>
                                        <p:attrNameLst>
                                          <p:attrName>stroke.on</p:attrName>
                                        </p:attrNameLst>
                                      </p:cBhvr>
                                      <p:to>
                                        <p:strVal val="true"/>
                                      </p:to>
                                    </p:set>
                                  </p:childTnLst>
                                </p:cTn>
                              </p:par>
                              <p:par>
                                <p:cTn id="8" presetID="10" presetClass="entr" presetSubtype="0" fill="hold" nodeType="withEffect">
                                  <p:stCondLst>
                                    <p:cond delay="1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13</a:t>
            </a:fld>
            <a:endParaRPr lang="en-US" dirty="0"/>
          </a:p>
        </p:txBody>
      </p:sp>
      <p:sp>
        <p:nvSpPr>
          <p:cNvPr id="5" name="TextBox 4"/>
          <p:cNvSpPr txBox="1"/>
          <p:nvPr/>
        </p:nvSpPr>
        <p:spPr>
          <a:xfrm>
            <a:off x="3961970" y="867551"/>
            <a:ext cx="1474886"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SCRIPT</a:t>
            </a:r>
          </a:p>
        </p:txBody>
      </p:sp>
      <p:sp>
        <p:nvSpPr>
          <p:cNvPr id="6" name="Oval 5"/>
          <p:cNvSpPr/>
          <p:nvPr/>
        </p:nvSpPr>
        <p:spPr>
          <a:xfrm>
            <a:off x="4162327" y="494666"/>
            <a:ext cx="1080000" cy="1080000"/>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Oval 6"/>
          <p:cNvSpPr/>
          <p:nvPr/>
        </p:nvSpPr>
        <p:spPr>
          <a:xfrm>
            <a:off x="337119" y="304431"/>
            <a:ext cx="1440000" cy="1440000"/>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7"/>
          <p:cNvSpPr txBox="1"/>
          <p:nvPr/>
        </p:nvSpPr>
        <p:spPr>
          <a:xfrm>
            <a:off x="342951" y="850563"/>
            <a:ext cx="1474886"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CONCEPT</a:t>
            </a:r>
          </a:p>
        </p:txBody>
      </p:sp>
      <p:sp>
        <p:nvSpPr>
          <p:cNvPr id="9" name="TextBox 8"/>
          <p:cNvSpPr txBox="1"/>
          <p:nvPr/>
        </p:nvSpPr>
        <p:spPr>
          <a:xfrm>
            <a:off x="2052243" y="708437"/>
            <a:ext cx="1612064"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Sketches</a:t>
            </a:r>
          </a:p>
        </p:txBody>
      </p:sp>
      <p:sp>
        <p:nvSpPr>
          <p:cNvPr id="10" name="TextBox 9"/>
          <p:cNvSpPr txBox="1"/>
          <p:nvPr/>
        </p:nvSpPr>
        <p:spPr>
          <a:xfrm>
            <a:off x="2043154" y="1036828"/>
            <a:ext cx="1612063"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Diagrams</a:t>
            </a:r>
          </a:p>
        </p:txBody>
      </p:sp>
      <p:sp>
        <p:nvSpPr>
          <p:cNvPr id="11" name="TextBox 10"/>
          <p:cNvSpPr txBox="1"/>
          <p:nvPr/>
        </p:nvSpPr>
        <p:spPr>
          <a:xfrm>
            <a:off x="7436018" y="848321"/>
            <a:ext cx="1474886" cy="338554"/>
          </a:xfrm>
          <a:prstGeom prst="rect">
            <a:avLst/>
          </a:prstGeom>
          <a:noFill/>
          <a:ln>
            <a:noFill/>
          </a:ln>
        </p:spPr>
        <p:txBody>
          <a:bodyPr wrap="square" rtlCol="0">
            <a:spAutoFit/>
          </a:bodyPr>
          <a:lstStyle/>
          <a:p>
            <a:pPr algn="ctr"/>
            <a:r>
              <a:rPr lang="en-US"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DESIGN</a:t>
            </a:r>
            <a:endPar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Oval 11"/>
          <p:cNvSpPr/>
          <p:nvPr/>
        </p:nvSpPr>
        <p:spPr>
          <a:xfrm>
            <a:off x="7395300" y="297598"/>
            <a:ext cx="1440000" cy="1440000"/>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3" name="Straight Arrow Connector 12"/>
          <p:cNvCxnSpPr/>
          <p:nvPr/>
        </p:nvCxnSpPr>
        <p:spPr>
          <a:xfrm>
            <a:off x="2048772" y="1046991"/>
            <a:ext cx="1737360" cy="0"/>
          </a:xfrm>
          <a:prstGeom prst="straightConnector1">
            <a:avLst/>
          </a:prstGeom>
          <a:ln w="25400" cap="rnd">
            <a:solidFill>
              <a:schemeClr val="tx1">
                <a:lumMod val="65000"/>
                <a:lumOff val="35000"/>
              </a:schemeClr>
            </a:solidFill>
            <a:prstDash val="solid"/>
            <a:round/>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50581" y="1022293"/>
            <a:ext cx="1645920" cy="0"/>
          </a:xfrm>
          <a:prstGeom prst="straightConnector1">
            <a:avLst/>
          </a:prstGeom>
          <a:ln w="25400" cap="rnd">
            <a:solidFill>
              <a:schemeClr val="tx1"/>
            </a:solidFill>
            <a:prstDash val="sysDot"/>
            <a:round/>
            <a:tailEnd type="arrow" w="lg" len="sm"/>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544" y="1947551"/>
            <a:ext cx="9152544" cy="5018357"/>
            <a:chOff x="-8544" y="1947551"/>
            <a:chExt cx="9152544" cy="5018357"/>
          </a:xfrm>
        </p:grpSpPr>
        <p:sp>
          <p:nvSpPr>
            <p:cNvPr id="3" name="TextBox 2"/>
            <p:cNvSpPr txBox="1"/>
            <p:nvPr/>
          </p:nvSpPr>
          <p:spPr>
            <a:xfrm>
              <a:off x="-8544" y="1947551"/>
              <a:ext cx="5250871" cy="5001369"/>
            </a:xfrm>
            <a:prstGeom prst="rect">
              <a:avLst/>
            </a:prstGeom>
            <a:noFill/>
          </p:spPr>
          <p:txBody>
            <a:bodyPr wrap="square" rtlCol="0">
              <a:spAutoFit/>
            </a:bodyPr>
            <a:lstStyle/>
            <a:p>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define</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skin-open-srf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srf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panel</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panel-f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panel-h</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att</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sphere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att</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0.03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smtClean="0">
                  <a:solidFill>
                    <a:srgbClr val="844200"/>
                  </a:solidFill>
                  <a:latin typeface="Courier New" panose="02070309020205020404" pitchFamily="49" charset="0"/>
                </a:rPr>
                <a:t>  (</a:t>
              </a:r>
              <a:r>
                <a:rPr lang="pt-PT" sz="1100" dirty="0">
                  <a:solidFill>
                    <a:srgbClr val="000080"/>
                  </a:solidFill>
                  <a:latin typeface="Courier New" panose="02070309020205020404" pitchFamily="49" charset="0"/>
                </a:rPr>
                <a:t>iterate-quads</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smtClean="0">
                  <a:solidFill>
                    <a:srgbClr val="844200"/>
                  </a:solidFill>
                  <a:latin typeface="Courier New" panose="02070309020205020404" pitchFamily="49" charset="0"/>
                </a:rPr>
                <a:t>    (</a:t>
              </a:r>
              <a:r>
                <a:rPr lang="pt-PT" sz="1100" dirty="0">
                  <a:solidFill>
                    <a:srgbClr val="000080"/>
                  </a:solidFill>
                  <a:latin typeface="Courier New" panose="02070309020205020404" pitchFamily="49" charset="0"/>
                </a:rPr>
                <a:t>lambda</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h0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smtClean="0">
                  <a:solidFill>
                    <a:srgbClr val="844200"/>
                  </a:solidFill>
                  <a:latin typeface="Courier New" panose="02070309020205020404" pitchFamily="49" charset="0"/>
                </a:rPr>
                <a:t>      (</a:t>
              </a:r>
              <a:r>
                <a:rPr lang="pt-PT" sz="1100" dirty="0">
                  <a:solidFill>
                    <a:srgbClr val="000080"/>
                  </a:solidFill>
                  <a:latin typeface="Courier New" panose="02070309020205020404" pitchFamily="49" charset="0"/>
                </a:rPr>
                <a:t>panel</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list-ref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h0</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4</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list-ref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h0</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list-ref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h1</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4</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list-ref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h2</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1</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list-ref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h2</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0</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list-ref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h3</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1</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dirty="0">
                  <a:solidFill>
                    <a:srgbClr val="000000"/>
                  </a:solidFill>
                  <a:latin typeface="Courier New" panose="02070309020205020404" pitchFamily="49" charset="0"/>
                </a:rPr>
                <a:t> </a:t>
              </a:r>
              <a:r>
                <a:rPr lang="pt-PT" sz="1100" dirty="0" smtClean="0">
                  <a:solidFill>
                    <a:srgbClr val="000000"/>
                  </a:solidFill>
                  <a:latin typeface="Courier New" panose="02070309020205020404" pitchFamily="49" charset="0"/>
                </a:rPr>
                <a:t>            </a:t>
              </a:r>
              <a:r>
                <a:rPr lang="pt-PT" sz="1100" dirty="0" smtClean="0">
                  <a:solidFill>
                    <a:srgbClr val="000080"/>
                  </a:solidFill>
                  <a:latin typeface="Courier New" panose="02070309020205020404" pitchFamily="49" charset="0"/>
                </a:rPr>
                <a:t>panel-f</a:t>
              </a:r>
              <a:r>
                <a:rPr lang="pt-PT" sz="1100" dirty="0" smtClean="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panel-h</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att</a:t>
              </a:r>
              <a:r>
                <a:rPr lang="pt-PT" sz="1100" b="1" dirty="0" smtClean="0">
                  <a:solidFill>
                    <a:srgbClr val="844200"/>
                  </a:solidFill>
                  <a:latin typeface="Courier New" panose="02070309020205020404" pitchFamily="49" charset="0"/>
                </a:rPr>
                <a:t>))</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iterate-quads</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lambda</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let*</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a</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0.17</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b</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1/2</a:t>
              </a:r>
              <a:r>
                <a:rPr lang="pt-PT" sz="1100" b="1" dirty="0" smtClean="0">
                  <a:solidFill>
                    <a:srgbClr val="844200"/>
                  </a:solidFill>
                  <a:latin typeface="Courier New" panose="02070309020205020404" pitchFamily="49" charset="0"/>
                </a:rPr>
                <a:t>)) </a:t>
              </a:r>
            </a:p>
            <a:p>
              <a:r>
                <a:rPr lang="pt-PT" sz="1100" b="1" dirty="0">
                  <a:solidFill>
                    <a:srgbClr val="844200"/>
                  </a:solidFill>
                  <a:latin typeface="Courier New" panose="02070309020205020404" pitchFamily="49" charset="0"/>
                </a:rPr>
                <a:t> </a:t>
              </a:r>
              <a:r>
                <a:rPr lang="pt-PT" sz="1100" b="1" dirty="0" smtClean="0">
                  <a:solidFill>
                    <a:srgbClr val="844200"/>
                  </a:solidFill>
                  <a:latin typeface="Courier New" panose="02070309020205020404" pitchFamily="49" charset="0"/>
                </a:rPr>
                <a:t>              (</a:t>
              </a:r>
              <a:r>
                <a:rPr lang="pt-PT" sz="1100" dirty="0">
                  <a:solidFill>
                    <a:srgbClr val="000080"/>
                  </a:solidFill>
                  <a:latin typeface="Courier New" panose="02070309020205020404" pitchFamily="49" charset="0"/>
                </a:rPr>
                <a:t>f</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1/2</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j</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1/2</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e</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b</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j</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2/3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k</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c</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k</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l</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0.17</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d</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k</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l</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1/2</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w</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k</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l</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2/3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g</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2/3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2/3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3/2</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h</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3/2</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i</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k</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l</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1.17</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panel</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b</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c</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d</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panel-f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panel-h</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att</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list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b</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c</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d</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f</a:t>
              </a:r>
              <a:r>
                <a:rPr lang="pt-PT" sz="1100" b="1" dirty="0">
                  <a:solidFill>
                    <a:srgbClr val="844200"/>
                  </a:solidFill>
                  <a:latin typeface="Courier New" panose="02070309020205020404" pitchFamily="49" charset="0"/>
                </a:rPr>
                <a:t>)))</a:t>
              </a:r>
              <a:endParaRPr lang="pt-PT" sz="1100" dirty="0">
                <a:effectLst/>
              </a:endParaRPr>
            </a:p>
          </p:txBody>
        </p:sp>
        <p:sp>
          <p:nvSpPr>
            <p:cNvPr id="18" name="TextBox 17"/>
            <p:cNvSpPr txBox="1"/>
            <p:nvPr/>
          </p:nvSpPr>
          <p:spPr>
            <a:xfrm>
              <a:off x="4954944" y="1964539"/>
              <a:ext cx="4189056" cy="5001369"/>
            </a:xfrm>
            <a:prstGeom prst="rect">
              <a:avLst/>
            </a:prstGeom>
            <a:noFill/>
          </p:spPr>
          <p:txBody>
            <a:bodyPr wrap="square" rtlCol="0">
              <a:spAutoFit/>
            </a:bodyPr>
            <a:lstStyle/>
            <a:p>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transpose-matrix</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srf</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endParaRPr lang="pt-PT" sz="1100" b="1" dirty="0">
                <a:solidFill>
                  <a:srgbClr val="000000"/>
                </a:solidFill>
                <a:latin typeface="Courier New" panose="02070309020205020404" pitchFamily="49" charset="0"/>
              </a:endParaRPr>
            </a:p>
            <a:p>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define</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hex-panel-1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p4</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p5</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att</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let*</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c</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quad-center</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n</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quad-normal</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d</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f</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distance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att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c</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loft</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list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closed-line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p4</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p5</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move</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scale</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closed-line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p4</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p5</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d</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c</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smtClean="0">
                  <a:solidFill>
                    <a:srgbClr val="000080"/>
                  </a:solidFill>
                  <a:latin typeface="Courier New" panose="02070309020205020404" pitchFamily="49" charset="0"/>
                </a:rPr>
                <a:t>*</a:t>
              </a:r>
              <a:r>
                <a:rPr lang="pt-PT" sz="1100" dirty="0">
                  <a:solidFill>
                    <a:srgbClr val="000080"/>
                  </a:solidFill>
                  <a:latin typeface="Courier New" panose="02070309020205020404" pitchFamily="49" charset="0"/>
                </a:rPr>
                <a:t>c</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n</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endParaRPr lang="pt-PT" sz="1100" b="1" dirty="0">
                <a:solidFill>
                  <a:srgbClr val="000000"/>
                </a:solidFill>
                <a:latin typeface="Courier New" panose="02070309020205020404" pitchFamily="49" charset="0"/>
              </a:endParaRPr>
            </a:p>
            <a:p>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define</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hex-panel-2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p4</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p5</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f</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att</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let*</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c</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quad-center</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n</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quad-normal</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d</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f</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distance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att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c</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loft</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list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closed-line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p4</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p5</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move</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scale</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closed-line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p4</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p5</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smtClean="0">
                  <a:solidFill>
                    <a:srgbClr val="000080"/>
                  </a:solidFill>
                  <a:latin typeface="Courier New" panose="02070309020205020404" pitchFamily="49" charset="0"/>
                </a:rPr>
                <a:t>/</a:t>
              </a:r>
              <a:r>
                <a:rPr lang="pt-PT" sz="1100" dirty="0" smtClean="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d</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1.3</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smtClean="0">
                  <a:solidFill>
                    <a:srgbClr val="000080"/>
                  </a:solidFill>
                  <a:latin typeface="Courier New" panose="02070309020205020404" pitchFamily="49" charset="0"/>
                </a:rPr>
                <a:t>c</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smtClean="0">
                  <a:solidFill>
                    <a:srgbClr val="844200"/>
                  </a:solidFill>
                  <a:latin typeface="Courier New" panose="02070309020205020404" pitchFamily="49" charset="0"/>
                </a:rPr>
                <a:t>      (</a:t>
              </a:r>
              <a:r>
                <a:rPr lang="pt-PT" sz="1100" dirty="0" smtClean="0">
                  <a:solidFill>
                    <a:srgbClr val="000080"/>
                  </a:solidFill>
                  <a:latin typeface="Courier New" panose="02070309020205020404" pitchFamily="49" charset="0"/>
                </a:rPr>
                <a:t>*</a:t>
              </a:r>
              <a:r>
                <a:rPr lang="pt-PT" sz="1100" dirty="0">
                  <a:solidFill>
                    <a:srgbClr val="000080"/>
                  </a:solidFill>
                  <a:latin typeface="Courier New" panose="02070309020205020404" pitchFamily="49" charset="0"/>
                </a:rPr>
                <a:t>c</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n</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a:solidFill>
                    <a:srgbClr val="008000"/>
                  </a:solidFill>
                  <a:latin typeface="Courier New" panose="02070309020205020404" pitchFamily="49" charset="0"/>
                </a:rPr>
                <a:t>2.0</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move</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scale</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closed-line</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p0</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p1</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p2</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p3</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p4</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p5</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d</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c</a:t>
              </a:r>
              <a:r>
                <a:rPr lang="pt-PT" sz="1100" b="1" dirty="0">
                  <a:solidFill>
                    <a:srgbClr val="844200"/>
                  </a:solidFill>
                  <a:latin typeface="Courier New" panose="02070309020205020404" pitchFamily="49" charset="0"/>
                </a:rPr>
                <a:t>)</a:t>
              </a:r>
              <a:r>
                <a:rPr lang="pt-PT" sz="1100" dirty="0">
                  <a:solidFill>
                    <a:srgbClr val="000000"/>
                  </a:solidFill>
                  <a:latin typeface="Courier New" panose="02070309020205020404" pitchFamily="49" charset="0"/>
                </a:rPr>
                <a:t> </a:t>
              </a:r>
              <a:endParaRPr lang="pt-PT" sz="1100" dirty="0" smtClean="0">
                <a:solidFill>
                  <a:srgbClr val="000000"/>
                </a:solidFill>
                <a:latin typeface="Courier New" panose="02070309020205020404" pitchFamily="49" charset="0"/>
              </a:endParaRPr>
            </a:p>
            <a:p>
              <a:r>
                <a:rPr lang="pt-PT" sz="1100" b="1" dirty="0">
                  <a:solidFill>
                    <a:srgbClr val="000000"/>
                  </a:solidFill>
                  <a:latin typeface="Courier New" panose="02070309020205020404" pitchFamily="49" charset="0"/>
                </a:rPr>
                <a:t> </a:t>
              </a:r>
              <a:r>
                <a:rPr lang="pt-PT" sz="1100" b="1" dirty="0" smtClean="0">
                  <a:solidFill>
                    <a:srgbClr val="000000"/>
                  </a:solidFill>
                  <a:latin typeface="Courier New" panose="02070309020205020404" pitchFamily="49" charset="0"/>
                </a:rPr>
                <a:t>      </a:t>
              </a:r>
              <a:r>
                <a:rPr lang="pt-PT" sz="1100" b="1" dirty="0" smtClean="0">
                  <a:solidFill>
                    <a:srgbClr val="844200"/>
                  </a:solidFill>
                  <a:latin typeface="Courier New" panose="02070309020205020404" pitchFamily="49" charset="0"/>
                </a:rPr>
                <a:t>(</a:t>
              </a:r>
              <a:r>
                <a:rPr lang="pt-PT" sz="1100" dirty="0" smtClean="0">
                  <a:solidFill>
                    <a:srgbClr val="000080"/>
                  </a:solidFill>
                  <a:latin typeface="Courier New" panose="02070309020205020404" pitchFamily="49" charset="0"/>
                </a:rPr>
                <a:t>*</a:t>
              </a:r>
              <a:r>
                <a:rPr lang="pt-PT" sz="1100" dirty="0">
                  <a:solidFill>
                    <a:srgbClr val="000080"/>
                  </a:solidFill>
                  <a:latin typeface="Courier New" panose="02070309020205020404" pitchFamily="49" charset="0"/>
                </a:rPr>
                <a:t>c</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n</a:t>
              </a:r>
              <a:r>
                <a:rPr lang="pt-PT" sz="1100" dirty="0">
                  <a:solidFill>
                    <a:srgbClr val="000000"/>
                  </a:solidFill>
                  <a:latin typeface="Courier New" panose="02070309020205020404" pitchFamily="49" charset="0"/>
                </a:rPr>
                <a:t> </a:t>
              </a:r>
              <a:r>
                <a:rPr lang="pt-PT" sz="1100" b="1" dirty="0">
                  <a:solidFill>
                    <a:srgbClr val="844200"/>
                  </a:solidFill>
                  <a:latin typeface="Courier New" panose="02070309020205020404" pitchFamily="49" charset="0"/>
                </a:rPr>
                <a:t>(</a:t>
              </a:r>
              <a:r>
                <a:rPr lang="pt-PT" sz="1100" dirty="0">
                  <a:solidFill>
                    <a:srgbClr val="000080"/>
                  </a:solidFill>
                  <a:latin typeface="Courier New" panose="02070309020205020404" pitchFamily="49" charset="0"/>
                </a:rPr>
                <a:t>-</a:t>
              </a:r>
              <a:r>
                <a:rPr lang="pt-PT" sz="1100" dirty="0">
                  <a:solidFill>
                    <a:srgbClr val="000000"/>
                  </a:solidFill>
                  <a:latin typeface="Courier New" panose="02070309020205020404" pitchFamily="49" charset="0"/>
                </a:rPr>
                <a:t> </a:t>
              </a:r>
              <a:r>
                <a:rPr lang="pt-PT" sz="1100" dirty="0">
                  <a:solidFill>
                    <a:srgbClr val="000080"/>
                  </a:solidFill>
                  <a:latin typeface="Courier New" panose="02070309020205020404" pitchFamily="49" charset="0"/>
                </a:rPr>
                <a:t>h</a:t>
              </a:r>
              <a:r>
                <a:rPr lang="pt-PT" sz="1100" b="1" dirty="0">
                  <a:solidFill>
                    <a:srgbClr val="844200"/>
                  </a:solidFill>
                  <a:latin typeface="Courier New" panose="02070309020205020404" pitchFamily="49" charset="0"/>
                </a:rPr>
                <a:t>)))))))</a:t>
              </a:r>
              <a:endParaRPr lang="pt-PT" sz="1100" dirty="0">
                <a:effectLst/>
              </a:endParaRPr>
            </a:p>
          </p:txBody>
        </p:sp>
      </p:grpSp>
    </p:spTree>
    <p:extLst>
      <p:ext uri="{BB962C8B-B14F-4D97-AF65-F5344CB8AC3E}">
        <p14:creationId xmlns:p14="http://schemas.microsoft.com/office/powerpoint/2010/main" val="197180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1000" fill="hold"/>
                                        <p:tgtEl>
                                          <p:spTgt spid="6"/>
                                        </p:tgtEl>
                                        <p:attrNameLst>
                                          <p:attrName>stroke.color</p:attrName>
                                        </p:attrNameLst>
                                      </p:cBhvr>
                                      <p:to>
                                        <a:srgbClr val="FF0000"/>
                                      </p:to>
                                    </p:animClr>
                                    <p:set>
                                      <p:cBhvr>
                                        <p:cTn id="7" dur="1000" fill="hold"/>
                                        <p:tgtEl>
                                          <p:spTgt spid="6"/>
                                        </p:tgtEl>
                                        <p:attrNameLst>
                                          <p:attrName>stroke.on</p:attrName>
                                        </p:attrNameLst>
                                      </p:cBhvr>
                                      <p:to>
                                        <p:strVal val="true"/>
                                      </p:to>
                                    </p:set>
                                  </p:childTnLst>
                                </p:cTn>
                              </p:par>
                              <p:par>
                                <p:cTn id="8" presetID="10" presetClass="entr" presetSubtype="0" fill="hold" nodeType="withEffect">
                                  <p:stCondLst>
                                    <p:cond delay="1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15894" y="1614423"/>
            <a:ext cx="6211901" cy="5099139"/>
          </a:xfrm>
          <a:prstGeom prst="rect">
            <a:avLst/>
          </a:prstGeom>
        </p:spPr>
      </p:pic>
      <p:sp>
        <p:nvSpPr>
          <p:cNvPr id="4" name="Slide Number Placeholder 3"/>
          <p:cNvSpPr>
            <a:spLocks noGrp="1"/>
          </p:cNvSpPr>
          <p:nvPr>
            <p:ph type="sldNum" sz="quarter" idx="12"/>
          </p:nvPr>
        </p:nvSpPr>
        <p:spPr/>
        <p:txBody>
          <a:bodyPr/>
          <a:lstStyle/>
          <a:p>
            <a:fld id="{3D2A42E2-F4D2-4995-BB75-51951EE5AEEC}" type="slidenum">
              <a:rPr lang="en-US" smtClean="0"/>
              <a:pPr/>
              <a:t>14</a:t>
            </a:fld>
            <a:endParaRPr lang="en-US" dirty="0"/>
          </a:p>
        </p:txBody>
      </p:sp>
      <p:sp>
        <p:nvSpPr>
          <p:cNvPr id="5" name="TextBox 4"/>
          <p:cNvSpPr txBox="1"/>
          <p:nvPr/>
        </p:nvSpPr>
        <p:spPr>
          <a:xfrm>
            <a:off x="3961970" y="867551"/>
            <a:ext cx="1474886"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SCRIPT</a:t>
            </a:r>
          </a:p>
        </p:txBody>
      </p:sp>
      <p:sp>
        <p:nvSpPr>
          <p:cNvPr id="6" name="Oval 5"/>
          <p:cNvSpPr/>
          <p:nvPr/>
        </p:nvSpPr>
        <p:spPr>
          <a:xfrm>
            <a:off x="4162327" y="494666"/>
            <a:ext cx="1080000" cy="1080000"/>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Oval 6"/>
          <p:cNvSpPr/>
          <p:nvPr/>
        </p:nvSpPr>
        <p:spPr>
          <a:xfrm>
            <a:off x="337119" y="304431"/>
            <a:ext cx="1440000" cy="1440000"/>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7"/>
          <p:cNvSpPr txBox="1"/>
          <p:nvPr/>
        </p:nvSpPr>
        <p:spPr>
          <a:xfrm>
            <a:off x="342951" y="850563"/>
            <a:ext cx="1474886"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CONCEPT</a:t>
            </a:r>
          </a:p>
        </p:txBody>
      </p:sp>
      <p:sp>
        <p:nvSpPr>
          <p:cNvPr id="9" name="TextBox 8"/>
          <p:cNvSpPr txBox="1"/>
          <p:nvPr/>
        </p:nvSpPr>
        <p:spPr>
          <a:xfrm>
            <a:off x="2052243" y="708437"/>
            <a:ext cx="1612064"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Sketches</a:t>
            </a:r>
          </a:p>
        </p:txBody>
      </p:sp>
      <p:sp>
        <p:nvSpPr>
          <p:cNvPr id="10" name="TextBox 9"/>
          <p:cNvSpPr txBox="1"/>
          <p:nvPr/>
        </p:nvSpPr>
        <p:spPr>
          <a:xfrm>
            <a:off x="2043154" y="1036828"/>
            <a:ext cx="1612063" cy="338554"/>
          </a:xfrm>
          <a:prstGeom prst="rect">
            <a:avLst/>
          </a:prstGeom>
          <a:noFill/>
          <a:ln>
            <a:noFill/>
          </a:ln>
        </p:spPr>
        <p:txBody>
          <a:bodyPr wrap="square" rtlCol="0">
            <a:spAutoFit/>
          </a:bodyPr>
          <a:lstStyle/>
          <a:p>
            <a:pPr algn="ctr"/>
            <a:r>
              <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Diagrams</a:t>
            </a:r>
          </a:p>
        </p:txBody>
      </p:sp>
      <p:sp>
        <p:nvSpPr>
          <p:cNvPr id="11" name="TextBox 10"/>
          <p:cNvSpPr txBox="1"/>
          <p:nvPr/>
        </p:nvSpPr>
        <p:spPr>
          <a:xfrm>
            <a:off x="7436018" y="848321"/>
            <a:ext cx="1474886" cy="338554"/>
          </a:xfrm>
          <a:prstGeom prst="rect">
            <a:avLst/>
          </a:prstGeom>
          <a:noFill/>
          <a:ln>
            <a:noFill/>
          </a:ln>
        </p:spPr>
        <p:txBody>
          <a:bodyPr wrap="square" rtlCol="0">
            <a:spAutoFit/>
          </a:bodyPr>
          <a:lstStyle/>
          <a:p>
            <a:pPr algn="ctr"/>
            <a:r>
              <a:rPr lang="en-US"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DESIGN</a:t>
            </a:r>
            <a:endParaRPr lang="pt-PT" sz="16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Oval 11"/>
          <p:cNvSpPr/>
          <p:nvPr/>
        </p:nvSpPr>
        <p:spPr>
          <a:xfrm>
            <a:off x="7395300" y="297598"/>
            <a:ext cx="1440000" cy="1440000"/>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3" name="Straight Arrow Connector 12"/>
          <p:cNvCxnSpPr/>
          <p:nvPr/>
        </p:nvCxnSpPr>
        <p:spPr>
          <a:xfrm>
            <a:off x="2048772" y="1046991"/>
            <a:ext cx="1737360" cy="0"/>
          </a:xfrm>
          <a:prstGeom prst="straightConnector1">
            <a:avLst/>
          </a:prstGeom>
          <a:ln w="25400" cap="rnd">
            <a:solidFill>
              <a:schemeClr val="tx1">
                <a:lumMod val="65000"/>
                <a:lumOff val="35000"/>
              </a:schemeClr>
            </a:solidFill>
            <a:prstDash val="solid"/>
            <a:round/>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50581" y="1022293"/>
            <a:ext cx="1645920" cy="0"/>
          </a:xfrm>
          <a:prstGeom prst="straightConnector1">
            <a:avLst/>
          </a:prstGeom>
          <a:ln w="25400" cap="rnd">
            <a:solidFill>
              <a:schemeClr val="tx1"/>
            </a:solidFill>
            <a:prstDash val="sysDot"/>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00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10" fill="hold" nodeType="withEffect">
                                  <p:stCondLst>
                                    <p:cond delay="0"/>
                                  </p:stCondLst>
                                  <p:childTnLst>
                                    <p:animClr clrSpc="hsl" dir="ccw">
                                      <p:cBhvr>
                                        <p:cTn id="6" dur="1000" fill="hold"/>
                                        <p:tgtEl>
                                          <p:spTgt spid="12"/>
                                        </p:tgtEl>
                                        <p:attrNameLst>
                                          <p:attrName>stroke.color</p:attrName>
                                        </p:attrNameLst>
                                      </p:cBhvr>
                                      <p:to>
                                        <a:srgbClr val="FF0000"/>
                                      </p:to>
                                    </p:animClr>
                                    <p:set>
                                      <p:cBhvr>
                                        <p:cTn id="7" dur="1000" fill="hold"/>
                                        <p:tgtEl>
                                          <p:spTgt spid="12"/>
                                        </p:tgtEl>
                                        <p:attrNameLst>
                                          <p:attrName>stroke.on</p:attrName>
                                        </p:attrNameLst>
                                      </p:cBhvr>
                                      <p:to>
                                        <p:strVal val="true"/>
                                      </p:to>
                                    </p:set>
                                  </p:childTnLst>
                                </p:cTn>
                              </p:par>
                              <p:par>
                                <p:cTn id="8" presetID="10" presetClass="entr" presetSubtype="0" fill="hold" nodeType="withEffect">
                                  <p:stCondLst>
                                    <p:cond delay="14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9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15</a:t>
            </a:fld>
            <a:endParaRPr lang="en-US" dirty="0"/>
          </a:p>
        </p:txBody>
      </p:sp>
      <p:pic>
        <p:nvPicPr>
          <p:cNvPr id="5" name="Picture 4"/>
          <p:cNvPicPr>
            <a:picLocks noChangeAspect="1"/>
          </p:cNvPicPr>
          <p:nvPr/>
        </p:nvPicPr>
        <p:blipFill>
          <a:blip r:embed="rId3"/>
          <a:stretch>
            <a:fillRect/>
          </a:stretch>
        </p:blipFill>
        <p:spPr>
          <a:xfrm>
            <a:off x="500759" y="771017"/>
            <a:ext cx="6189973" cy="5630944"/>
          </a:xfrm>
          <a:prstGeom prst="rect">
            <a:avLst/>
          </a:prstGeom>
        </p:spPr>
      </p:pic>
      <p:grpSp>
        <p:nvGrpSpPr>
          <p:cNvPr id="11" name="Group 10"/>
          <p:cNvGrpSpPr/>
          <p:nvPr/>
        </p:nvGrpSpPr>
        <p:grpSpPr>
          <a:xfrm>
            <a:off x="6683180" y="861650"/>
            <a:ext cx="285750" cy="3088917"/>
            <a:chOff x="6683180" y="861650"/>
            <a:chExt cx="285750" cy="3088917"/>
          </a:xfrm>
        </p:grpSpPr>
        <p:cxnSp>
          <p:nvCxnSpPr>
            <p:cNvPr id="6" name="Straight Connector 5"/>
            <p:cNvCxnSpPr/>
            <p:nvPr/>
          </p:nvCxnSpPr>
          <p:spPr>
            <a:xfrm>
              <a:off x="6816530" y="861650"/>
              <a:ext cx="0" cy="308891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683180" y="861650"/>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683180" y="3950567"/>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16530" y="2406109"/>
              <a:ext cx="152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968930" y="2206054"/>
            <a:ext cx="1975221" cy="400110"/>
          </a:xfrm>
          <a:prstGeom prst="rect">
            <a:avLst/>
          </a:prstGeom>
          <a:noFill/>
        </p:spPr>
        <p:txBody>
          <a:bodyPr wrap="none" rtlCol="0">
            <a:spAutoFit/>
          </a:bodyPr>
          <a:lstStyle/>
          <a:p>
            <a:r>
              <a:rPr lang="en-US" sz="20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Documentation</a:t>
            </a:r>
            <a:endParaRPr lang="en-GB"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2" name="Group 11"/>
          <p:cNvGrpSpPr/>
          <p:nvPr/>
        </p:nvGrpSpPr>
        <p:grpSpPr>
          <a:xfrm>
            <a:off x="6690732" y="5495024"/>
            <a:ext cx="285750" cy="794265"/>
            <a:chOff x="6683180" y="861650"/>
            <a:chExt cx="285750" cy="3088917"/>
          </a:xfrm>
        </p:grpSpPr>
        <p:cxnSp>
          <p:nvCxnSpPr>
            <p:cNvPr id="13" name="Straight Connector 12"/>
            <p:cNvCxnSpPr/>
            <p:nvPr/>
          </p:nvCxnSpPr>
          <p:spPr>
            <a:xfrm>
              <a:off x="6816530" y="861650"/>
              <a:ext cx="0" cy="308891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683180" y="861650"/>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83180" y="3950567"/>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16530" y="2406109"/>
              <a:ext cx="152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976482" y="5692101"/>
            <a:ext cx="1975221" cy="400110"/>
          </a:xfrm>
          <a:prstGeom prst="rect">
            <a:avLst/>
          </a:prstGeom>
          <a:noFill/>
        </p:spPr>
        <p:txBody>
          <a:bodyPr wrap="none" rtlCol="0">
            <a:spAutoFit/>
          </a:bodyPr>
          <a:lstStyle/>
          <a:p>
            <a:r>
              <a:rPr lang="en-US" sz="20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Documentation</a:t>
            </a:r>
            <a:endParaRPr lang="en-GB"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19" name="Straight Connector 18"/>
          <p:cNvCxnSpPr/>
          <p:nvPr/>
        </p:nvCxnSpPr>
        <p:spPr>
          <a:xfrm>
            <a:off x="5307980" y="4772722"/>
            <a:ext cx="1660950"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976482" y="4572667"/>
            <a:ext cx="1171475" cy="400110"/>
          </a:xfrm>
          <a:prstGeom prst="rect">
            <a:avLst/>
          </a:prstGeom>
          <a:noFill/>
        </p:spPr>
        <p:txBody>
          <a:bodyPr wrap="none" rtlCol="0">
            <a:spAutoFit/>
          </a:bodyPr>
          <a:lstStyle/>
          <a:p>
            <a:r>
              <a:rPr lang="en-US" sz="20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Program</a:t>
            </a:r>
            <a:endParaRPr lang="en-GB"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3" name="Title 1"/>
          <p:cNvSpPr>
            <a:spLocks noGrp="1"/>
          </p:cNvSpPr>
          <p:nvPr>
            <p:ph type="title"/>
          </p:nvPr>
        </p:nvSpPr>
        <p:spPr>
          <a:xfrm>
            <a:off x="500759" y="175354"/>
            <a:ext cx="7647198" cy="609631"/>
          </a:xfrm>
        </p:spPr>
        <p:txBody>
          <a:bodyPr>
            <a:normAutofit fontScale="90000"/>
          </a:bodyPr>
          <a:lstStyle/>
          <a:p>
            <a:r>
              <a:rPr lang="en-US" dirty="0" smtClean="0"/>
              <a:t>Literate Programming</a:t>
            </a:r>
            <a:endParaRPr lang="en-US" dirty="0"/>
          </a:p>
        </p:txBody>
      </p:sp>
    </p:spTree>
    <p:extLst>
      <p:ext uri="{BB962C8B-B14F-4D97-AF65-F5344CB8AC3E}">
        <p14:creationId xmlns:p14="http://schemas.microsoft.com/office/powerpoint/2010/main" val="1115974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762472" y="1140442"/>
            <a:ext cx="5461582" cy="4893647"/>
            <a:chOff x="859223" y="1485436"/>
            <a:chExt cx="5461582" cy="4893647"/>
          </a:xfrm>
        </p:grpSpPr>
        <p:pic>
          <p:nvPicPr>
            <p:cNvPr id="5" name="Picture 4"/>
            <p:cNvPicPr>
              <a:picLocks noChangeAspect="1"/>
            </p:cNvPicPr>
            <p:nvPr/>
          </p:nvPicPr>
          <p:blipFill>
            <a:blip r:embed="rId3"/>
            <a:stretch>
              <a:fillRect/>
            </a:stretch>
          </p:blipFill>
          <p:spPr>
            <a:xfrm>
              <a:off x="859223" y="1485436"/>
              <a:ext cx="4905375" cy="2705100"/>
            </a:xfrm>
            <a:prstGeom prst="rect">
              <a:avLst/>
            </a:prstGeom>
          </p:spPr>
        </p:pic>
        <p:sp>
          <p:nvSpPr>
            <p:cNvPr id="6" name="TextBox 5"/>
            <p:cNvSpPr txBox="1"/>
            <p:nvPr/>
          </p:nvSpPr>
          <p:spPr>
            <a:xfrm>
              <a:off x="892676" y="1485436"/>
              <a:ext cx="5428129" cy="4893647"/>
            </a:xfrm>
            <a:prstGeom prst="rect">
              <a:avLst/>
            </a:prstGeom>
            <a:noFill/>
          </p:spPr>
          <p:txBody>
            <a:bodyPr wrap="square" rtlCol="0">
              <a:spAutoFit/>
            </a:bodyPr>
            <a:lstStyle/>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def </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cubeSpheres(c,</a:t>
              </a:r>
              <a:r>
                <a:rPr lang="en-US" sz="1200" b="1" dirty="0" smtClean="0">
                  <a:solidFill>
                    <a:schemeClr val="tx1">
                      <a:lumMod val="65000"/>
                      <a:lumOff val="35000"/>
                    </a:schemeClr>
                  </a:solidFill>
                  <a:latin typeface="Courier New" panose="02070309020205020404" pitchFamily="49" charset="0"/>
                  <a:cs typeface="Courier New" panose="02070309020205020404" pitchFamily="49" charset="0"/>
                </a:rPr>
                <a:t> </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w</a:t>
              </a:r>
              <a:r>
                <a:rPr lang="en-US" sz="1200" b="1" dirty="0" smtClean="0">
                  <a:solidFill>
                    <a:schemeClr val="tx1">
                      <a:lumMod val="65000"/>
                      <a:lumOff val="35000"/>
                    </a:schemeClr>
                  </a:solidFill>
                  <a:latin typeface="Courier New" panose="02070309020205020404" pitchFamily="49" charset="0"/>
                  <a:cs typeface="Courier New" panose="02070309020205020404" pitchFamily="49" charset="0"/>
                </a:rPr>
                <a:t>, r</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a:t>
              </a:r>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pl-PL" sz="1200" b="1" dirty="0">
                <a:solidFill>
                  <a:schemeClr val="tx1">
                    <a:lumMod val="65000"/>
                    <a:lumOff val="35000"/>
                  </a:schemeClr>
                </a:solidFill>
                <a:latin typeface="Courier New" panose="02070309020205020404" pitchFamily="49" charset="0"/>
                <a:cs typeface="Courier New" panose="02070309020205020404" pitchFamily="49" charset="0"/>
              </a:endParaRP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c1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c2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c3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c4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c5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c6 = c+xyz(+w,-w,+w</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a:t>
              </a:r>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r>
                <a:rPr lang="en-US" sz="1200" b="1" dirty="0" smtClean="0">
                  <a:solidFill>
                    <a:schemeClr val="tx1">
                      <a:lumMod val="65000"/>
                      <a:lumOff val="35000"/>
                    </a:schemeClr>
                  </a:solidFill>
                  <a:latin typeface="Courier New" panose="02070309020205020404" pitchFamily="49" charset="0"/>
                  <a:cs typeface="Courier New" panose="02070309020205020404" pitchFamily="49" charset="0"/>
                </a:rPr>
                <a:t>  </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c7 </a:t>
              </a:r>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c8 = c+xyz(-w,+w,+w</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a:t>
              </a:r>
              <a:endParaRPr lang="pl-PL" sz="1200" b="1" dirty="0">
                <a:solidFill>
                  <a:schemeClr val="tx1">
                    <a:lumMod val="65000"/>
                    <a:lumOff val="35000"/>
                  </a:schemeClr>
                </a:solidFill>
                <a:latin typeface="Courier New" panose="02070309020205020404" pitchFamily="49" charset="0"/>
                <a:cs typeface="Courier New" panose="02070309020205020404" pitchFamily="49" charset="0"/>
              </a:endParaRP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for p </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in</a:t>
              </a:r>
              <a:r>
                <a:rPr lang="en-US" sz="1200" b="1" dirty="0">
                  <a:solidFill>
                    <a:schemeClr val="tx1">
                      <a:lumMod val="65000"/>
                      <a:lumOff val="35000"/>
                    </a:schemeClr>
                  </a:solidFill>
                  <a:latin typeface="Courier New" panose="02070309020205020404" pitchFamily="49" charset="0"/>
                  <a:cs typeface="Courier New" panose="02070309020205020404" pitchFamily="49" charset="0"/>
                </a:rPr>
                <a:t> </a:t>
              </a:r>
              <a:r>
                <a:rPr lang="en-US" sz="1200" b="1" dirty="0" smtClean="0">
                  <a:solidFill>
                    <a:schemeClr val="tx1">
                      <a:lumMod val="65000"/>
                      <a:lumOff val="35000"/>
                    </a:schemeClr>
                  </a:solidFill>
                  <a:latin typeface="Courier New" panose="02070309020205020404" pitchFamily="49" charset="0"/>
                  <a:cs typeface="Courier New" panose="02070309020205020404" pitchFamily="49" charset="0"/>
                </a:rPr>
                <a:t>[c1,c2,c3,c4,c5,c6,c7,c8]</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a:t>
              </a:r>
              <a:endParaRPr lang="pl-PL" sz="1200" b="1" dirty="0">
                <a:solidFill>
                  <a:schemeClr val="tx1">
                    <a:lumMod val="65000"/>
                    <a:lumOff val="35000"/>
                  </a:schemeClr>
                </a:solidFill>
                <a:latin typeface="Courier New" panose="02070309020205020404" pitchFamily="49" charset="0"/>
                <a:cs typeface="Courier New" panose="02070309020205020404" pitchFamily="49" charset="0"/>
              </a:endParaRP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sphere(p, r)</a:t>
              </a:r>
            </a:p>
            <a:p>
              <a:endParaRPr lang="en-US" sz="12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sp>
        <p:nvSpPr>
          <p:cNvPr id="4" name="Slide Number Placeholder 3"/>
          <p:cNvSpPr>
            <a:spLocks noGrp="1"/>
          </p:cNvSpPr>
          <p:nvPr>
            <p:ph type="sldNum" sz="quarter" idx="12"/>
          </p:nvPr>
        </p:nvSpPr>
        <p:spPr/>
        <p:txBody>
          <a:bodyPr/>
          <a:lstStyle/>
          <a:p>
            <a:fld id="{3D2A42E2-F4D2-4995-BB75-51951EE5AEEC}" type="slidenum">
              <a:rPr lang="en-US" smtClean="0"/>
              <a:pPr/>
              <a:t>16</a:t>
            </a:fld>
            <a:endParaRPr lang="en-US" dirty="0"/>
          </a:p>
        </p:txBody>
      </p:sp>
      <p:grpSp>
        <p:nvGrpSpPr>
          <p:cNvPr id="13" name="Group 12"/>
          <p:cNvGrpSpPr/>
          <p:nvPr/>
        </p:nvGrpSpPr>
        <p:grpSpPr>
          <a:xfrm>
            <a:off x="6683180" y="1226643"/>
            <a:ext cx="285750" cy="2618899"/>
            <a:chOff x="6683180" y="861650"/>
            <a:chExt cx="285750" cy="3088917"/>
          </a:xfrm>
        </p:grpSpPr>
        <p:cxnSp>
          <p:nvCxnSpPr>
            <p:cNvPr id="14" name="Straight Connector 13"/>
            <p:cNvCxnSpPr/>
            <p:nvPr/>
          </p:nvCxnSpPr>
          <p:spPr>
            <a:xfrm>
              <a:off x="6816530" y="861650"/>
              <a:ext cx="0" cy="308891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83180" y="861650"/>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83180" y="3950567"/>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16530" y="2406109"/>
              <a:ext cx="152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6965214" y="2336037"/>
            <a:ext cx="1975221" cy="400110"/>
          </a:xfrm>
          <a:prstGeom prst="rect">
            <a:avLst/>
          </a:prstGeom>
          <a:noFill/>
        </p:spPr>
        <p:txBody>
          <a:bodyPr wrap="none" rtlCol="0">
            <a:spAutoFit/>
          </a:bodyPr>
          <a:lstStyle/>
          <a:p>
            <a:r>
              <a:rPr lang="en-US" sz="20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Documentation</a:t>
            </a:r>
            <a:endParaRPr lang="en-GB"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20" name="Group 19"/>
          <p:cNvGrpSpPr/>
          <p:nvPr/>
        </p:nvGrpSpPr>
        <p:grpSpPr>
          <a:xfrm rot="10800000">
            <a:off x="1510174" y="1138846"/>
            <a:ext cx="285750" cy="4895242"/>
            <a:chOff x="6683180" y="861650"/>
            <a:chExt cx="285750" cy="3088917"/>
          </a:xfrm>
        </p:grpSpPr>
        <p:cxnSp>
          <p:nvCxnSpPr>
            <p:cNvPr id="21" name="Straight Connector 20"/>
            <p:cNvCxnSpPr/>
            <p:nvPr/>
          </p:nvCxnSpPr>
          <p:spPr>
            <a:xfrm>
              <a:off x="6816530" y="861650"/>
              <a:ext cx="0" cy="308891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683180" y="861650"/>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83180" y="3950567"/>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16530" y="2406109"/>
              <a:ext cx="152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264357" y="3386411"/>
            <a:ext cx="1171475" cy="400110"/>
          </a:xfrm>
          <a:prstGeom prst="rect">
            <a:avLst/>
          </a:prstGeom>
          <a:noFill/>
        </p:spPr>
        <p:txBody>
          <a:bodyPr wrap="none" rtlCol="0">
            <a:spAutoFit/>
          </a:bodyPr>
          <a:lstStyle/>
          <a:p>
            <a:r>
              <a:rPr lang="en-US" sz="20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Program</a:t>
            </a:r>
            <a:endParaRPr lang="en-GB"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Title 1"/>
          <p:cNvSpPr>
            <a:spLocks noGrp="1"/>
          </p:cNvSpPr>
          <p:nvPr>
            <p:ph type="title"/>
          </p:nvPr>
        </p:nvSpPr>
        <p:spPr>
          <a:xfrm>
            <a:off x="500759" y="175354"/>
            <a:ext cx="7647198" cy="609631"/>
          </a:xfrm>
        </p:spPr>
        <p:txBody>
          <a:bodyPr>
            <a:normAutofit fontScale="90000"/>
          </a:bodyPr>
          <a:lstStyle/>
          <a:p>
            <a:r>
              <a:rPr lang="en-US" dirty="0" smtClean="0"/>
              <a:t>Program-sketch Correlation</a:t>
            </a:r>
            <a:endParaRPr lang="en-US" dirty="0"/>
          </a:p>
        </p:txBody>
      </p:sp>
    </p:spTree>
    <p:extLst>
      <p:ext uri="{BB962C8B-B14F-4D97-AF65-F5344CB8AC3E}">
        <p14:creationId xmlns:p14="http://schemas.microsoft.com/office/powerpoint/2010/main" val="6407042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762472" y="1140442"/>
            <a:ext cx="5461582" cy="4893647"/>
            <a:chOff x="859223" y="1485436"/>
            <a:chExt cx="5461582" cy="4893647"/>
          </a:xfrm>
        </p:grpSpPr>
        <p:pic>
          <p:nvPicPr>
            <p:cNvPr id="5" name="Picture 4"/>
            <p:cNvPicPr>
              <a:picLocks noChangeAspect="1"/>
            </p:cNvPicPr>
            <p:nvPr/>
          </p:nvPicPr>
          <p:blipFill>
            <a:blip r:embed="rId3"/>
            <a:stretch>
              <a:fillRect/>
            </a:stretch>
          </p:blipFill>
          <p:spPr>
            <a:xfrm>
              <a:off x="859223" y="1485436"/>
              <a:ext cx="4905375" cy="2705100"/>
            </a:xfrm>
            <a:prstGeom prst="rect">
              <a:avLst/>
            </a:prstGeom>
          </p:spPr>
        </p:pic>
        <p:sp>
          <p:nvSpPr>
            <p:cNvPr id="6" name="TextBox 5"/>
            <p:cNvSpPr txBox="1"/>
            <p:nvPr/>
          </p:nvSpPr>
          <p:spPr>
            <a:xfrm>
              <a:off x="892676" y="1485436"/>
              <a:ext cx="5428129" cy="4893647"/>
            </a:xfrm>
            <a:prstGeom prst="rect">
              <a:avLst/>
            </a:prstGeom>
            <a:noFill/>
          </p:spPr>
          <p:txBody>
            <a:bodyPr wrap="square" rtlCol="0">
              <a:spAutoFit/>
            </a:bodyPr>
            <a:lstStyle/>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def </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cubeSpheres(c,</a:t>
              </a:r>
              <a:r>
                <a:rPr lang="en-US" sz="1200" b="1" dirty="0" smtClean="0">
                  <a:solidFill>
                    <a:schemeClr val="tx1">
                      <a:lumMod val="65000"/>
                      <a:lumOff val="35000"/>
                    </a:schemeClr>
                  </a:solidFill>
                  <a:latin typeface="Courier New" panose="02070309020205020404" pitchFamily="49" charset="0"/>
                  <a:cs typeface="Courier New" panose="02070309020205020404" pitchFamily="49" charset="0"/>
                </a:rPr>
                <a:t> </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w</a:t>
              </a:r>
              <a:r>
                <a:rPr lang="en-US" sz="1200" b="1" dirty="0" smtClean="0">
                  <a:solidFill>
                    <a:schemeClr val="tx1">
                      <a:lumMod val="65000"/>
                      <a:lumOff val="35000"/>
                    </a:schemeClr>
                  </a:solidFill>
                  <a:latin typeface="Courier New" panose="02070309020205020404" pitchFamily="49" charset="0"/>
                  <a:cs typeface="Courier New" panose="02070309020205020404" pitchFamily="49" charset="0"/>
                </a:rPr>
                <a:t>, r</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a:t>
              </a:r>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en-US" sz="1200" b="1" dirty="0">
                <a:solidFill>
                  <a:schemeClr val="tx1">
                    <a:lumMod val="65000"/>
                    <a:lumOff val="35000"/>
                  </a:schemeClr>
                </a:solidFill>
                <a:latin typeface="Courier New" panose="02070309020205020404" pitchFamily="49" charset="0"/>
                <a:cs typeface="Courier New" panose="02070309020205020404" pitchFamily="49" charset="0"/>
              </a:endParaRPr>
            </a:p>
            <a:p>
              <a:endParaRPr lang="pl-PL" sz="1200" b="1" dirty="0">
                <a:solidFill>
                  <a:schemeClr val="tx1">
                    <a:lumMod val="65000"/>
                    <a:lumOff val="35000"/>
                  </a:schemeClr>
                </a:solidFill>
                <a:latin typeface="Courier New" panose="02070309020205020404" pitchFamily="49" charset="0"/>
                <a:cs typeface="Courier New" panose="02070309020205020404" pitchFamily="49" charset="0"/>
              </a:endParaRP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c1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c2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c3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c4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c5 =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c6 = c+xyz(+w,-w,+w</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a:t>
              </a:r>
              <a:endParaRPr lang="en-US" sz="1200" b="1" dirty="0" smtClean="0">
                <a:solidFill>
                  <a:schemeClr val="tx1">
                    <a:lumMod val="65000"/>
                    <a:lumOff val="35000"/>
                  </a:schemeClr>
                </a:solidFill>
                <a:latin typeface="Courier New" panose="02070309020205020404" pitchFamily="49" charset="0"/>
                <a:cs typeface="Courier New" panose="02070309020205020404" pitchFamily="49" charset="0"/>
              </a:endParaRPr>
            </a:p>
            <a:p>
              <a:r>
                <a:rPr lang="en-US" sz="1200" b="1" dirty="0" smtClean="0">
                  <a:solidFill>
                    <a:schemeClr val="tx1">
                      <a:lumMod val="65000"/>
                      <a:lumOff val="35000"/>
                    </a:schemeClr>
                  </a:solidFill>
                  <a:latin typeface="Courier New" panose="02070309020205020404" pitchFamily="49" charset="0"/>
                  <a:cs typeface="Courier New" panose="02070309020205020404" pitchFamily="49" charset="0"/>
                </a:rPr>
                <a:t>  </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c7 </a:t>
              </a:r>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c+xyz(+w,+w,+w)</a:t>
              </a: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c8 = c+xyz(-w,+w,+w</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a:t>
              </a:r>
              <a:endParaRPr lang="pl-PL" sz="1200" b="1" dirty="0">
                <a:solidFill>
                  <a:schemeClr val="tx1">
                    <a:lumMod val="65000"/>
                    <a:lumOff val="35000"/>
                  </a:schemeClr>
                </a:solidFill>
                <a:latin typeface="Courier New" panose="02070309020205020404" pitchFamily="49" charset="0"/>
                <a:cs typeface="Courier New" panose="02070309020205020404" pitchFamily="49" charset="0"/>
              </a:endParaRP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for p </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in</a:t>
              </a:r>
              <a:r>
                <a:rPr lang="en-US" sz="1200" b="1" dirty="0">
                  <a:solidFill>
                    <a:schemeClr val="tx1">
                      <a:lumMod val="65000"/>
                      <a:lumOff val="35000"/>
                    </a:schemeClr>
                  </a:solidFill>
                  <a:latin typeface="Courier New" panose="02070309020205020404" pitchFamily="49" charset="0"/>
                  <a:cs typeface="Courier New" panose="02070309020205020404" pitchFamily="49" charset="0"/>
                </a:rPr>
                <a:t> </a:t>
              </a:r>
              <a:r>
                <a:rPr lang="en-US" sz="1200" b="1" dirty="0" smtClean="0">
                  <a:solidFill>
                    <a:schemeClr val="tx1">
                      <a:lumMod val="65000"/>
                      <a:lumOff val="35000"/>
                    </a:schemeClr>
                  </a:solidFill>
                  <a:latin typeface="Courier New" panose="02070309020205020404" pitchFamily="49" charset="0"/>
                  <a:cs typeface="Courier New" panose="02070309020205020404" pitchFamily="49" charset="0"/>
                </a:rPr>
                <a:t>[c1,c2,c3,c4,c5,c6,c7,c8]</a:t>
              </a:r>
              <a:r>
                <a:rPr lang="pl-PL" sz="1200" b="1" dirty="0" smtClean="0">
                  <a:solidFill>
                    <a:schemeClr val="tx1">
                      <a:lumMod val="65000"/>
                      <a:lumOff val="35000"/>
                    </a:schemeClr>
                  </a:solidFill>
                  <a:latin typeface="Courier New" panose="02070309020205020404" pitchFamily="49" charset="0"/>
                  <a:cs typeface="Courier New" panose="02070309020205020404" pitchFamily="49" charset="0"/>
                </a:rPr>
                <a:t>:</a:t>
              </a:r>
              <a:endParaRPr lang="pl-PL" sz="1200" b="1" dirty="0">
                <a:solidFill>
                  <a:schemeClr val="tx1">
                    <a:lumMod val="65000"/>
                    <a:lumOff val="35000"/>
                  </a:schemeClr>
                </a:solidFill>
                <a:latin typeface="Courier New" panose="02070309020205020404" pitchFamily="49" charset="0"/>
                <a:cs typeface="Courier New" panose="02070309020205020404" pitchFamily="49" charset="0"/>
              </a:endParaRPr>
            </a:p>
            <a:p>
              <a:r>
                <a:rPr lang="pl-PL" sz="1200" b="1" dirty="0">
                  <a:solidFill>
                    <a:schemeClr val="tx1">
                      <a:lumMod val="65000"/>
                      <a:lumOff val="35000"/>
                    </a:schemeClr>
                  </a:solidFill>
                  <a:latin typeface="Courier New" panose="02070309020205020404" pitchFamily="49" charset="0"/>
                  <a:cs typeface="Courier New" panose="02070309020205020404" pitchFamily="49" charset="0"/>
                </a:rPr>
                <a:t>    sphere(p, r)</a:t>
              </a:r>
            </a:p>
            <a:p>
              <a:endParaRPr lang="en-US" sz="1200" dirty="0">
                <a:solidFill>
                  <a:schemeClr val="tx1">
                    <a:lumMod val="65000"/>
                    <a:lumOff val="35000"/>
                  </a:schemeClr>
                </a:solidFill>
                <a:latin typeface="Courier New" panose="02070309020205020404" pitchFamily="49" charset="0"/>
                <a:cs typeface="Courier New" panose="02070309020205020404" pitchFamily="49" charset="0"/>
              </a:endParaRPr>
            </a:p>
          </p:txBody>
        </p:sp>
      </p:grpSp>
      <p:sp>
        <p:nvSpPr>
          <p:cNvPr id="4" name="Slide Number Placeholder 3"/>
          <p:cNvSpPr>
            <a:spLocks noGrp="1"/>
          </p:cNvSpPr>
          <p:nvPr>
            <p:ph type="sldNum" sz="quarter" idx="12"/>
          </p:nvPr>
        </p:nvSpPr>
        <p:spPr/>
        <p:txBody>
          <a:bodyPr/>
          <a:lstStyle/>
          <a:p>
            <a:fld id="{3D2A42E2-F4D2-4995-BB75-51951EE5AEEC}" type="slidenum">
              <a:rPr lang="en-US" smtClean="0"/>
              <a:pPr/>
              <a:t>17</a:t>
            </a:fld>
            <a:endParaRPr lang="en-US" dirty="0"/>
          </a:p>
        </p:txBody>
      </p:sp>
      <p:grpSp>
        <p:nvGrpSpPr>
          <p:cNvPr id="13" name="Group 12"/>
          <p:cNvGrpSpPr/>
          <p:nvPr/>
        </p:nvGrpSpPr>
        <p:grpSpPr>
          <a:xfrm>
            <a:off x="6683180" y="1226643"/>
            <a:ext cx="285750" cy="2618899"/>
            <a:chOff x="6683180" y="861650"/>
            <a:chExt cx="285750" cy="3088917"/>
          </a:xfrm>
        </p:grpSpPr>
        <p:cxnSp>
          <p:nvCxnSpPr>
            <p:cNvPr id="14" name="Straight Connector 13"/>
            <p:cNvCxnSpPr/>
            <p:nvPr/>
          </p:nvCxnSpPr>
          <p:spPr>
            <a:xfrm>
              <a:off x="6816530" y="861650"/>
              <a:ext cx="0" cy="308891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83180" y="861650"/>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83180" y="3950567"/>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16530" y="2406109"/>
              <a:ext cx="152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6965214" y="2336037"/>
            <a:ext cx="1975221" cy="400110"/>
          </a:xfrm>
          <a:prstGeom prst="rect">
            <a:avLst/>
          </a:prstGeom>
          <a:noFill/>
        </p:spPr>
        <p:txBody>
          <a:bodyPr wrap="none" rtlCol="0">
            <a:spAutoFit/>
          </a:bodyPr>
          <a:lstStyle/>
          <a:p>
            <a:r>
              <a:rPr lang="en-US" sz="20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Documentation</a:t>
            </a:r>
            <a:endParaRPr lang="en-GB"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20" name="Group 19"/>
          <p:cNvGrpSpPr/>
          <p:nvPr/>
        </p:nvGrpSpPr>
        <p:grpSpPr>
          <a:xfrm rot="10800000">
            <a:off x="1510174" y="1138846"/>
            <a:ext cx="285750" cy="4895242"/>
            <a:chOff x="6683180" y="861650"/>
            <a:chExt cx="285750" cy="3088917"/>
          </a:xfrm>
        </p:grpSpPr>
        <p:cxnSp>
          <p:nvCxnSpPr>
            <p:cNvPr id="21" name="Straight Connector 20"/>
            <p:cNvCxnSpPr/>
            <p:nvPr/>
          </p:nvCxnSpPr>
          <p:spPr>
            <a:xfrm>
              <a:off x="6816530" y="861650"/>
              <a:ext cx="0" cy="308891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683180" y="861650"/>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83180" y="3950567"/>
              <a:ext cx="1333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16530" y="2406109"/>
              <a:ext cx="152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264357" y="3386411"/>
            <a:ext cx="1171475" cy="400110"/>
          </a:xfrm>
          <a:prstGeom prst="rect">
            <a:avLst/>
          </a:prstGeom>
          <a:noFill/>
        </p:spPr>
        <p:txBody>
          <a:bodyPr wrap="none" rtlCol="0">
            <a:spAutoFit/>
          </a:bodyPr>
          <a:lstStyle/>
          <a:p>
            <a:r>
              <a:rPr lang="en-US" sz="20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Program</a:t>
            </a:r>
            <a:endParaRPr lang="en-GB"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Title 1"/>
          <p:cNvSpPr>
            <a:spLocks noGrp="1"/>
          </p:cNvSpPr>
          <p:nvPr>
            <p:ph type="title"/>
          </p:nvPr>
        </p:nvSpPr>
        <p:spPr>
          <a:xfrm>
            <a:off x="500759" y="175354"/>
            <a:ext cx="7647198" cy="609631"/>
          </a:xfrm>
        </p:spPr>
        <p:txBody>
          <a:bodyPr>
            <a:normAutofit fontScale="90000"/>
          </a:bodyPr>
          <a:lstStyle/>
          <a:p>
            <a:r>
              <a:rPr lang="en-US" dirty="0" smtClean="0"/>
              <a:t>Program-sketch Correlation</a:t>
            </a:r>
            <a:endParaRPr lang="en-US" dirty="0"/>
          </a:p>
        </p:txBody>
      </p:sp>
      <p:cxnSp>
        <p:nvCxnSpPr>
          <p:cNvPr id="28" name="Straight Arrow Connector 27"/>
          <p:cNvCxnSpPr/>
          <p:nvPr/>
        </p:nvCxnSpPr>
        <p:spPr>
          <a:xfrm flipV="1">
            <a:off x="3222702" y="1326995"/>
            <a:ext cx="178420" cy="120909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3679902" y="1338146"/>
            <a:ext cx="367991" cy="204826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014439" y="1326995"/>
            <a:ext cx="1605776" cy="5575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007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rr-mediu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6650037"/>
          </a:xfrm>
          <a:prstGeom prst="rect">
            <a:avLst/>
          </a:prstGeom>
          <a:effectLst>
            <a:outerShdw blurRad="50800" dist="38100" dir="5400000" algn="t" rotWithShape="0">
              <a:prstClr val="black">
                <a:alpha val="40000"/>
              </a:prstClr>
            </a:outerShdw>
          </a:effectLst>
        </p:spPr>
      </p:pic>
      <p:sp>
        <p:nvSpPr>
          <p:cNvPr id="4" name="Slide Number Placeholder 3"/>
          <p:cNvSpPr>
            <a:spLocks noGrp="1"/>
          </p:cNvSpPr>
          <p:nvPr>
            <p:ph type="sldNum" sz="quarter" idx="12"/>
          </p:nvPr>
        </p:nvSpPr>
        <p:spPr/>
        <p:txBody>
          <a:bodyPr/>
          <a:lstStyle/>
          <a:p>
            <a:fld id="{3D2A42E2-F4D2-4995-BB75-51951EE5AEEC}" type="slidenum">
              <a:rPr lang="en-US" smtClean="0"/>
              <a:pPr/>
              <a:t>18</a:t>
            </a:fld>
            <a:endParaRPr lang="en-US" dirty="0"/>
          </a:p>
        </p:txBody>
      </p:sp>
    </p:spTree>
    <p:extLst>
      <p:ext uri="{BB962C8B-B14F-4D97-AF65-F5344CB8AC3E}">
        <p14:creationId xmlns:p14="http://schemas.microsoft.com/office/powerpoint/2010/main" val="134866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ta-mediu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22179"/>
            <a:ext cx="9144000" cy="5751513"/>
          </a:xfrm>
          <a:prstGeom prst="rect">
            <a:avLst/>
          </a:prstGeom>
          <a:effectLst>
            <a:outerShdw blurRad="50800" dist="38100" dir="5400000" algn="t" rotWithShape="0">
              <a:prstClr val="black">
                <a:alpha val="40000"/>
              </a:prstClr>
            </a:outerShdw>
          </a:effectLst>
        </p:spPr>
      </p:pic>
      <p:sp>
        <p:nvSpPr>
          <p:cNvPr id="4" name="Slide Number Placeholder 3"/>
          <p:cNvSpPr>
            <a:spLocks noGrp="1"/>
          </p:cNvSpPr>
          <p:nvPr>
            <p:ph type="sldNum" sz="quarter" idx="12"/>
          </p:nvPr>
        </p:nvSpPr>
        <p:spPr/>
        <p:txBody>
          <a:bodyPr/>
          <a:lstStyle/>
          <a:p>
            <a:fld id="{3D2A42E2-F4D2-4995-BB75-51951EE5AEEC}" type="slidenum">
              <a:rPr lang="en-US" smtClean="0"/>
              <a:pPr/>
              <a:t>19</a:t>
            </a:fld>
            <a:endParaRPr lang="en-US" dirty="0"/>
          </a:p>
        </p:txBody>
      </p:sp>
      <p:sp>
        <p:nvSpPr>
          <p:cNvPr id="5" name="Title 1"/>
          <p:cNvSpPr>
            <a:spLocks noGrp="1"/>
          </p:cNvSpPr>
          <p:nvPr>
            <p:ph type="title"/>
          </p:nvPr>
        </p:nvSpPr>
        <p:spPr>
          <a:xfrm>
            <a:off x="500759" y="175354"/>
            <a:ext cx="7647198" cy="609631"/>
          </a:xfrm>
        </p:spPr>
        <p:txBody>
          <a:bodyPr>
            <a:normAutofit fontScale="90000"/>
          </a:bodyPr>
          <a:lstStyle/>
          <a:p>
            <a:r>
              <a:rPr lang="en-US" dirty="0" smtClean="0"/>
              <a:t>Immediate feedback</a:t>
            </a:r>
            <a:endParaRPr lang="en-US" dirty="0"/>
          </a:p>
        </p:txBody>
      </p:sp>
    </p:spTree>
    <p:extLst>
      <p:ext uri="{BB962C8B-B14F-4D97-AF65-F5344CB8AC3E}">
        <p14:creationId xmlns:p14="http://schemas.microsoft.com/office/powerpoint/2010/main" val="275633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2</a:t>
            </a:fld>
            <a:endParaRPr lang="en-US" dirty="0"/>
          </a:p>
        </p:txBody>
      </p:sp>
      <p:sp>
        <p:nvSpPr>
          <p:cNvPr id="7" name="Content Placeholder 6"/>
          <p:cNvSpPr>
            <a:spLocks noGrp="1"/>
          </p:cNvSpPr>
          <p:nvPr>
            <p:ph idx="1"/>
          </p:nvPr>
        </p:nvSpPr>
        <p:spPr>
          <a:xfrm>
            <a:off x="2769459" y="1427356"/>
            <a:ext cx="3605083" cy="3284589"/>
          </a:xfrm>
        </p:spPr>
        <p:txBody>
          <a:bodyPr anchor="ctr">
            <a:normAutofit lnSpcReduction="10000"/>
          </a:bodyPr>
          <a:lstStyle/>
          <a:p>
            <a:pPr marL="514350" indent="-514350">
              <a:lnSpc>
                <a:spcPct val="150000"/>
              </a:lnSpc>
              <a:buFont typeface="+mj-lt"/>
              <a:buAutoNum type="arabicPeriod"/>
            </a:pPr>
            <a: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t>Problem</a:t>
            </a:r>
            <a:endParaRPr lang="en-US" sz="4400" spc="-150" dirty="0">
              <a:latin typeface="Open Sans Light" panose="020B0306030504020204" pitchFamily="34" charset="0"/>
              <a:ea typeface="Open Sans Light" panose="020B0306030504020204" pitchFamily="34" charset="0"/>
              <a:cs typeface="Open Sans Light" panose="020B0306030504020204" pitchFamily="34" charset="0"/>
            </a:endParaRPr>
          </a:p>
          <a:p>
            <a:pPr marL="514350" indent="-514350">
              <a:lnSpc>
                <a:spcPct val="150000"/>
              </a:lnSpc>
              <a:buFont typeface="+mj-lt"/>
              <a:buAutoNum type="arabicPeriod"/>
            </a:pPr>
            <a:r>
              <a:rPr lang="pt-PT" sz="4400" spc="-150" dirty="0" smtClean="0">
                <a:latin typeface="Open Sans Light" panose="020B0306030504020204" pitchFamily="34" charset="0"/>
                <a:ea typeface="Open Sans Light" panose="020B0306030504020204" pitchFamily="34" charset="0"/>
                <a:cs typeface="Open Sans Light" panose="020B0306030504020204" pitchFamily="34" charset="0"/>
              </a:rPr>
              <a:t>Solution</a:t>
            </a:r>
            <a:endPar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endParaRPr>
          </a:p>
          <a:p>
            <a:pPr marL="514350" indent="-514350">
              <a:lnSpc>
                <a:spcPct val="150000"/>
              </a:lnSpc>
              <a:buFont typeface="+mj-lt"/>
              <a:buAutoNum type="arabicPeriod"/>
            </a:pPr>
            <a: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t>Conclusions</a:t>
            </a:r>
            <a:endParaRPr lang="en-US" sz="4400" spc="-15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74156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20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894" y="903145"/>
            <a:ext cx="6536793" cy="5589730"/>
          </a:xfrm>
          <a:prstGeom prst="rect">
            <a:avLst/>
          </a:prstGeom>
        </p:spPr>
      </p:pic>
      <p:sp>
        <p:nvSpPr>
          <p:cNvPr id="6" name="Title 1"/>
          <p:cNvSpPr>
            <a:spLocks noGrp="1"/>
          </p:cNvSpPr>
          <p:nvPr>
            <p:ph type="title"/>
          </p:nvPr>
        </p:nvSpPr>
        <p:spPr>
          <a:xfrm>
            <a:off x="500759" y="175354"/>
            <a:ext cx="7647198" cy="609631"/>
          </a:xfrm>
        </p:spPr>
        <p:txBody>
          <a:bodyPr>
            <a:normAutofit fontScale="90000"/>
          </a:bodyPr>
          <a:lstStyle/>
          <a:p>
            <a:r>
              <a:rPr lang="en-US" dirty="0" smtClean="0"/>
              <a:t>How to implement these tools?</a:t>
            </a:r>
            <a:endParaRPr lang="en-US" dirty="0"/>
          </a:p>
        </p:txBody>
      </p:sp>
    </p:spTree>
    <p:extLst>
      <p:ext uri="{BB962C8B-B14F-4D97-AF65-F5344CB8AC3E}">
        <p14:creationId xmlns:p14="http://schemas.microsoft.com/office/powerpoint/2010/main" val="4736282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21</a:t>
            </a:fld>
            <a:endParaRPr lang="en-US" dirty="0"/>
          </a:p>
        </p:txBody>
      </p:sp>
      <p:sp>
        <p:nvSpPr>
          <p:cNvPr id="6" name="Title 1"/>
          <p:cNvSpPr>
            <a:spLocks noGrp="1"/>
          </p:cNvSpPr>
          <p:nvPr>
            <p:ph type="title"/>
          </p:nvPr>
        </p:nvSpPr>
        <p:spPr>
          <a:xfrm>
            <a:off x="500759" y="175354"/>
            <a:ext cx="7647198" cy="609631"/>
          </a:xfrm>
        </p:spPr>
        <p:txBody>
          <a:bodyPr>
            <a:normAutofit fontScale="90000"/>
          </a:bodyPr>
          <a:lstStyle/>
          <a:p>
            <a:r>
              <a:rPr lang="en-US" dirty="0" smtClean="0"/>
              <a:t>How to implement these tools?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35" y="1331250"/>
            <a:ext cx="5051731" cy="4995601"/>
          </a:xfrm>
          <a:prstGeom prst="rect">
            <a:avLst/>
          </a:prstGeom>
        </p:spPr>
      </p:pic>
    </p:spTree>
    <p:extLst>
      <p:ext uri="{BB962C8B-B14F-4D97-AF65-F5344CB8AC3E}">
        <p14:creationId xmlns:p14="http://schemas.microsoft.com/office/powerpoint/2010/main" val="23222362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22</a:t>
            </a:fld>
            <a:endParaRPr lang="en-US" dirty="0"/>
          </a:p>
        </p:txBody>
      </p:sp>
      <p:sp>
        <p:nvSpPr>
          <p:cNvPr id="5" name="TextBox 4"/>
          <p:cNvSpPr txBox="1"/>
          <p:nvPr/>
        </p:nvSpPr>
        <p:spPr>
          <a:xfrm>
            <a:off x="500759" y="1106020"/>
            <a:ext cx="7762295" cy="3877985"/>
          </a:xfrm>
          <a:prstGeom prst="rect">
            <a:avLst/>
          </a:prstGeom>
          <a:noFill/>
        </p:spPr>
        <p:txBody>
          <a:bodyPr wrap="square" rtlCol="0">
            <a:spAutoFit/>
          </a:bodyPr>
          <a:lstStyle/>
          <a:p>
            <a:pPr>
              <a:lnSpc>
                <a:spcPct val="150000"/>
              </a:lnSpc>
            </a:pPr>
            <a:r>
              <a:rPr lang="en-US" sz="32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Users feedback</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Awkward shortcuts</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Resize images</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Adaptive sliders</a:t>
            </a:r>
          </a:p>
          <a:p>
            <a:pPr>
              <a:lnSpc>
                <a:spcPct val="150000"/>
              </a:lnSpc>
            </a:pPr>
            <a:r>
              <a:rPr lang="en-US" sz="32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Limitations</a:t>
            </a:r>
          </a:p>
          <a:p>
            <a:pPr marL="800100" lvl="1" indent="-342900">
              <a:buFont typeface="Arial" panose="020B0604020202020204" pitchFamily="34" charset="0"/>
              <a:buChar char="•"/>
            </a:pPr>
            <a:r>
              <a:rPr lang="en-US" sz="2400" spc="-15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No resize operation for </a:t>
            </a: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bitmaps </a:t>
            </a:r>
          </a:p>
          <a:p>
            <a:pPr marL="800100" lvl="1" indent="-342900">
              <a:buFont typeface="Arial" panose="020B0604020202020204" pitchFamily="34" charset="0"/>
              <a:buChar char="•"/>
            </a:pPr>
            <a:r>
              <a:rPr lang="en-US" sz="2400" spc="-150" dirty="0" err="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DrRacket</a:t>
            </a:r>
            <a:r>
              <a:rPr lang="en-US" sz="2400" spc="-15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 slider GUI </a:t>
            </a: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has fixed range</a:t>
            </a:r>
          </a:p>
          <a:p>
            <a:pPr marL="800100" lvl="1" indent="-342900">
              <a:buFont typeface="Arial" panose="020B0604020202020204" pitchFamily="34" charset="0"/>
              <a:buChar char="•"/>
            </a:pPr>
            <a:r>
              <a:rPr lang="en-US" sz="2400" spc="-150" dirty="0" err="1"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DrRacket</a:t>
            </a: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 stores code and metadata as binary</a:t>
            </a:r>
          </a:p>
        </p:txBody>
      </p:sp>
      <p:sp>
        <p:nvSpPr>
          <p:cNvPr id="6" name="Title 1"/>
          <p:cNvSpPr>
            <a:spLocks noGrp="1"/>
          </p:cNvSpPr>
          <p:nvPr>
            <p:ph type="title"/>
          </p:nvPr>
        </p:nvSpPr>
        <p:spPr>
          <a:xfrm>
            <a:off x="500759" y="175354"/>
            <a:ext cx="7647198" cy="609631"/>
          </a:xfrm>
        </p:spPr>
        <p:txBody>
          <a:bodyPr>
            <a:normAutofit fontScale="90000"/>
          </a:bodyPr>
          <a:lstStyle/>
          <a:p>
            <a:r>
              <a:rPr lang="en-US" dirty="0" smtClean="0"/>
              <a:t>Evaluation</a:t>
            </a:r>
            <a:endParaRPr lang="en-US" dirty="0"/>
          </a:p>
        </p:txBody>
      </p:sp>
    </p:spTree>
    <p:extLst>
      <p:ext uri="{BB962C8B-B14F-4D97-AF65-F5344CB8AC3E}">
        <p14:creationId xmlns:p14="http://schemas.microsoft.com/office/powerpoint/2010/main" val="28855827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23</a:t>
            </a:fld>
            <a:endParaRPr lang="en-US" dirty="0"/>
          </a:p>
        </p:txBody>
      </p:sp>
      <p:sp>
        <p:nvSpPr>
          <p:cNvPr id="7" name="Content Placeholder 6"/>
          <p:cNvSpPr>
            <a:spLocks noGrp="1"/>
          </p:cNvSpPr>
          <p:nvPr>
            <p:ph idx="1"/>
          </p:nvPr>
        </p:nvSpPr>
        <p:spPr>
          <a:xfrm>
            <a:off x="2769459" y="970157"/>
            <a:ext cx="3605083" cy="2046804"/>
          </a:xfrm>
        </p:spPr>
        <p:txBody>
          <a:bodyPr anchor="ctr">
            <a:normAutofit fontScale="92500" lnSpcReduction="10000"/>
          </a:bodyPr>
          <a:lstStyle/>
          <a:p>
            <a:pPr marL="0" indent="0" algn="ctr">
              <a:lnSpc>
                <a:spcPct val="160000"/>
              </a:lnSpc>
              <a:buNone/>
            </a:pPr>
            <a:r>
              <a:rPr lang="en-US" sz="4400" spc="-150" dirty="0">
                <a:latin typeface="Open Sans Semibold" panose="020B0706030804020204" pitchFamily="34" charset="0"/>
                <a:ea typeface="Open Sans Semibold" panose="020B0706030804020204" pitchFamily="34" charset="0"/>
                <a:cs typeface="Open Sans Semibold" panose="020B0706030804020204" pitchFamily="34" charset="0"/>
              </a:rPr>
              <a:t>3</a:t>
            </a:r>
            <a: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t/>
            </a:r>
            <a:b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br>
            <a: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t>Conclusions</a:t>
            </a:r>
            <a:endParaRPr lang="en-US" sz="4400" spc="-15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548978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24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738" y="4047668"/>
            <a:ext cx="2262977" cy="2445207"/>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738" y="1248702"/>
            <a:ext cx="2262977" cy="2445208"/>
          </a:xfrm>
          <a:prstGeom prst="rect">
            <a:avLst/>
          </a:prstGeom>
          <a:effectLst>
            <a:outerShdw blurRad="50800" dist="38100" dir="2700000" algn="tl" rotWithShape="0">
              <a:prstClr val="black">
                <a:alpha val="40000"/>
              </a:prstClr>
            </a:outerShdw>
          </a:effectLst>
        </p:spPr>
      </p:pic>
      <p:sp>
        <p:nvSpPr>
          <p:cNvPr id="7" name="Title 1"/>
          <p:cNvSpPr>
            <a:spLocks noGrp="1"/>
          </p:cNvSpPr>
          <p:nvPr>
            <p:ph type="title"/>
          </p:nvPr>
        </p:nvSpPr>
        <p:spPr>
          <a:xfrm>
            <a:off x="500759" y="175354"/>
            <a:ext cx="7647198" cy="609631"/>
          </a:xfrm>
        </p:spPr>
        <p:txBody>
          <a:bodyPr>
            <a:normAutofit fontScale="90000"/>
          </a:bodyPr>
          <a:lstStyle/>
          <a:p>
            <a:r>
              <a:rPr lang="en-US" dirty="0" smtClean="0"/>
              <a:t>Program-sketch Correlation Tool</a:t>
            </a:r>
            <a:endParaRPr lang="en-US" dirty="0"/>
          </a:p>
        </p:txBody>
      </p:sp>
      <p:sp>
        <p:nvSpPr>
          <p:cNvPr id="8" name="TextBox 7"/>
          <p:cNvSpPr txBox="1"/>
          <p:nvPr/>
        </p:nvSpPr>
        <p:spPr>
          <a:xfrm>
            <a:off x="3009783" y="1248702"/>
            <a:ext cx="5855437" cy="3785652"/>
          </a:xfrm>
          <a:prstGeom prst="rect">
            <a:avLst/>
          </a:prstGeom>
          <a:noFill/>
        </p:spPr>
        <p:txBody>
          <a:bodyPr wrap="square" rtlCol="0">
            <a:spAutoFit/>
          </a:bodyPr>
          <a:lstStyle/>
          <a:p>
            <a:pPr>
              <a:lnSpc>
                <a:spcPct val="150000"/>
              </a:lnSpc>
            </a:pPr>
            <a:r>
              <a:rPr lang="en-US" sz="32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Current Work</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Correlates code with program artifacts</a:t>
            </a:r>
            <a:endParaRPr lang="en-US" sz="2400" spc="-15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Saves image and its metadata</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Provides useful operations over images</a:t>
            </a:r>
          </a:p>
          <a:p>
            <a:pPr>
              <a:lnSpc>
                <a:spcPct val="150000"/>
              </a:lnSpc>
            </a:pPr>
            <a:r>
              <a:rPr lang="en-US" sz="32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Future Work</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New correlation strategies</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OCR integration</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Support for image editing</a:t>
            </a:r>
          </a:p>
        </p:txBody>
      </p:sp>
    </p:spTree>
    <p:extLst>
      <p:ext uri="{BB962C8B-B14F-4D97-AF65-F5344CB8AC3E}">
        <p14:creationId xmlns:p14="http://schemas.microsoft.com/office/powerpoint/2010/main" val="16868273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25</a:t>
            </a:fld>
            <a:endParaRPr lang="en-US" dirty="0"/>
          </a:p>
        </p:txBody>
      </p:sp>
      <p:sp>
        <p:nvSpPr>
          <p:cNvPr id="7" name="Title 1"/>
          <p:cNvSpPr>
            <a:spLocks noGrp="1"/>
          </p:cNvSpPr>
          <p:nvPr>
            <p:ph type="title"/>
          </p:nvPr>
        </p:nvSpPr>
        <p:spPr>
          <a:xfrm>
            <a:off x="500759" y="175354"/>
            <a:ext cx="7647198" cy="609631"/>
          </a:xfrm>
        </p:spPr>
        <p:txBody>
          <a:bodyPr>
            <a:normAutofit fontScale="90000"/>
          </a:bodyPr>
          <a:lstStyle/>
          <a:p>
            <a:r>
              <a:rPr lang="en-US" dirty="0" smtClean="0"/>
              <a:t>Immediate Feedback Tool</a:t>
            </a:r>
            <a:endParaRPr lang="en-US" dirty="0"/>
          </a:p>
        </p:txBody>
      </p:sp>
      <p:sp>
        <p:nvSpPr>
          <p:cNvPr id="8" name="TextBox 7"/>
          <p:cNvSpPr txBox="1"/>
          <p:nvPr/>
        </p:nvSpPr>
        <p:spPr>
          <a:xfrm>
            <a:off x="3009783" y="1248702"/>
            <a:ext cx="5855437" cy="3785652"/>
          </a:xfrm>
          <a:prstGeom prst="rect">
            <a:avLst/>
          </a:prstGeom>
          <a:noFill/>
        </p:spPr>
        <p:txBody>
          <a:bodyPr wrap="square" rtlCol="0">
            <a:spAutoFit/>
          </a:bodyPr>
          <a:lstStyle/>
          <a:p>
            <a:pPr>
              <a:lnSpc>
                <a:spcPct val="150000"/>
              </a:lnSpc>
            </a:pPr>
            <a:r>
              <a:rPr lang="en-US" sz="32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Current Work</a:t>
            </a:r>
          </a:p>
          <a:p>
            <a:pPr marL="800100" lvl="1" indent="-342900">
              <a:buFont typeface="Arial" panose="020B0604020202020204" pitchFamily="34" charset="0"/>
              <a:buChar char="•"/>
            </a:pPr>
            <a:r>
              <a:rPr lang="en-US" sz="2400" spc="-15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Processes immediately the code </a:t>
            </a: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change</a:t>
            </a:r>
            <a:endParaRPr lang="en-US" sz="2400" spc="-15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Provides inline slider</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Supports change in any literal</a:t>
            </a:r>
          </a:p>
          <a:p>
            <a:pPr>
              <a:lnSpc>
                <a:spcPct val="150000"/>
              </a:lnSpc>
            </a:pPr>
            <a:r>
              <a:rPr lang="en-US" sz="32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Future Work</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Partial code execution</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Adaptive sliders</a:t>
            </a:r>
          </a:p>
          <a:p>
            <a:pPr marL="800100" lvl="1" indent="-342900">
              <a:buFont typeface="Arial" panose="020B0604020202020204" pitchFamily="34" charset="0"/>
              <a:buChar char="•"/>
            </a:pPr>
            <a:r>
              <a:rPr lang="en-US" sz="2400" spc="-15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Show model change</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07" y="1391674"/>
            <a:ext cx="2479791" cy="2051464"/>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3"/>
          <a:stretch>
            <a:fillRect/>
          </a:stretch>
        </p:blipFill>
        <p:spPr>
          <a:xfrm>
            <a:off x="241107" y="4049827"/>
            <a:ext cx="2479791" cy="15464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064377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greatwinenews.com/vineyard/uploads/2013/04/ysios_winery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637" y="0"/>
            <a:ext cx="4856364" cy="36422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srcRect l="1123" t="1392"/>
          <a:stretch/>
        </p:blipFill>
        <p:spPr>
          <a:xfrm>
            <a:off x="4264535" y="3617060"/>
            <a:ext cx="4879466" cy="3246520"/>
          </a:xfrm>
          <a:prstGeom prst="rect">
            <a:avLst/>
          </a:prstGeom>
        </p:spPr>
      </p:pic>
      <p:pic>
        <p:nvPicPr>
          <p:cNvPr id="1028" name="Picture 4" descr="https://upload.wikimedia.org/wikipedia/commons/2/2d/Brookfield_Pl._1_06.11.04.jpg"/>
          <p:cNvPicPr>
            <a:picLocks noChangeAspect="1" noChangeArrowheads="1"/>
          </p:cNvPicPr>
          <p:nvPr/>
        </p:nvPicPr>
        <p:blipFill rotWithShape="1">
          <a:blip r:embed="rId4">
            <a:extLst>
              <a:ext uri="{28A0092B-C50C-407E-A947-70E740481C1C}">
                <a14:useLocalDpi xmlns:a14="http://schemas.microsoft.com/office/drawing/2010/main" val="0"/>
              </a:ext>
            </a:extLst>
          </a:blip>
          <a:srcRect l="16000" t="190" r="-16000" b="-1412"/>
          <a:stretch/>
        </p:blipFill>
        <p:spPr bwMode="auto">
          <a:xfrm>
            <a:off x="0" y="-7994"/>
            <a:ext cx="5166360" cy="69726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D2A42E2-F4D2-4995-BB75-51951EE5AEEC}" type="slidenum">
              <a:rPr lang="en-US" smtClean="0"/>
              <a:pPr/>
              <a:t>26</a:t>
            </a:fld>
            <a:endParaRPr lang="en-US" dirty="0"/>
          </a:p>
        </p:txBody>
      </p:sp>
      <p:sp>
        <p:nvSpPr>
          <p:cNvPr id="12" name="TextBox 11"/>
          <p:cNvSpPr txBox="1"/>
          <p:nvPr/>
        </p:nvSpPr>
        <p:spPr>
          <a:xfrm>
            <a:off x="0" y="6365557"/>
            <a:ext cx="2792162" cy="492443"/>
          </a:xfrm>
          <a:prstGeom prst="rect">
            <a:avLst/>
          </a:prstGeom>
          <a:noFill/>
          <a:effectLst>
            <a:outerShdw blurRad="50800" dist="50800" dir="5400000" sx="1000" sy="1000" algn="ctr" rotWithShape="0">
              <a:srgbClr val="000000"/>
            </a:outerShdw>
          </a:effectLst>
        </p:spPr>
        <p:txBody>
          <a:bodyPr wrap="square" rtlCol="0">
            <a:spAutoFit/>
          </a:bodyPr>
          <a:lstStyle/>
          <a:p>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Atrium of Brookfield </a:t>
            </a:r>
            <a:r>
              <a:rPr lang="en-US" sz="1400" dirty="0"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Place</a:t>
            </a:r>
          </a:p>
          <a:p>
            <a:r>
              <a:rPr lang="en-US"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Toronto, Canada (1992)</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p:cNvSpPr txBox="1"/>
          <p:nvPr/>
        </p:nvSpPr>
        <p:spPr>
          <a:xfrm>
            <a:off x="6351838" y="0"/>
            <a:ext cx="2792162" cy="492443"/>
          </a:xfrm>
          <a:prstGeom prst="rect">
            <a:avLst/>
          </a:prstGeom>
          <a:noFill/>
          <a:effectLst>
            <a:outerShdw blurRad="50800" dist="50800" dir="5400000" sx="1000" sy="1000" algn="ctr" rotWithShape="0">
              <a:srgbClr val="000000"/>
            </a:outerShdw>
          </a:effectLst>
        </p:spPr>
        <p:txBody>
          <a:bodyPr wrap="square" rtlCol="0">
            <a:spAutoFit/>
          </a:bodyPr>
          <a:lstStyle/>
          <a:p>
            <a:pPr algn="r"/>
            <a:r>
              <a:rPr lang="en-US" sz="1400" dirty="0" err="1"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Ysios</a:t>
            </a:r>
            <a:r>
              <a:rPr lang="en-US" sz="1400" dirty="0"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Winery</a:t>
            </a:r>
          </a:p>
          <a:p>
            <a:pPr algn="r"/>
            <a:r>
              <a:rPr lang="en-US" sz="12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Laguardia</a:t>
            </a:r>
            <a:r>
              <a:rPr lang="en-US"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Spain (2001)</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6374942" y="3632430"/>
            <a:ext cx="2792162" cy="492443"/>
          </a:xfrm>
          <a:prstGeom prst="rect">
            <a:avLst/>
          </a:prstGeom>
          <a:noFill/>
          <a:effectLst>
            <a:outerShdw blurRad="50800" dist="50800" dir="5400000" sx="1000" sy="1000" algn="ctr" rotWithShape="0">
              <a:srgbClr val="000000"/>
            </a:outerShdw>
          </a:effectLst>
        </p:spPr>
        <p:txBody>
          <a:bodyPr wrap="square" rtlCol="0">
            <a:spAutoFit/>
          </a:bodyPr>
          <a:lstStyle/>
          <a:p>
            <a:pPr algn="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Barajas </a:t>
            </a:r>
            <a:r>
              <a:rPr lang="en-US" sz="1400" dirty="0"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Airport</a:t>
            </a:r>
          </a:p>
          <a:p>
            <a:pPr algn="r"/>
            <a:r>
              <a:rPr lang="en-US"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Madrid, Spain</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p:cNvSpPr/>
          <p:nvPr/>
        </p:nvSpPr>
        <p:spPr>
          <a:xfrm>
            <a:off x="1" y="2262392"/>
            <a:ext cx="9144000" cy="1354667"/>
          </a:xfrm>
          <a:prstGeom prst="rect">
            <a:avLst/>
          </a:prstGeom>
          <a:solidFill>
            <a:srgbClr val="899E8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7"/>
          <p:cNvSpPr txBox="1"/>
          <p:nvPr/>
        </p:nvSpPr>
        <p:spPr>
          <a:xfrm>
            <a:off x="2804615" y="2267973"/>
            <a:ext cx="3534770" cy="1349087"/>
          </a:xfrm>
          <a:prstGeom prst="rect">
            <a:avLst/>
          </a:prstGeom>
          <a:noFill/>
        </p:spPr>
        <p:txBody>
          <a:bodyPr wrap="square" rtlCol="0">
            <a:spAutoFit/>
          </a:bodyPr>
          <a:lstStyle/>
          <a:p>
            <a:pPr>
              <a:lnSpc>
                <a:spcPts val="4900"/>
              </a:lnSpc>
            </a:pPr>
            <a:r>
              <a:rPr lang="pt-PT" sz="4400" dirty="0" smtClean="0">
                <a:solidFill>
                  <a:schemeClr val="tx1">
                    <a:lumMod val="85000"/>
                    <a:lumOff val="1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Thank you. Questions</a:t>
            </a:r>
            <a:r>
              <a:rPr lang="pt-PT" sz="4400" dirty="0" smtClean="0">
                <a:solidFill>
                  <a:srgbClr val="C00000"/>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pt-PT" sz="4400" dirty="0">
              <a:solidFill>
                <a:srgbClr val="C0000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2058580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3</a:t>
            </a:fld>
            <a:endParaRPr lang="en-US" dirty="0"/>
          </a:p>
        </p:txBody>
      </p:sp>
      <p:sp>
        <p:nvSpPr>
          <p:cNvPr id="7" name="Content Placeholder 6"/>
          <p:cNvSpPr>
            <a:spLocks noGrp="1"/>
          </p:cNvSpPr>
          <p:nvPr>
            <p:ph idx="1"/>
          </p:nvPr>
        </p:nvSpPr>
        <p:spPr>
          <a:xfrm>
            <a:off x="2769459" y="970157"/>
            <a:ext cx="3605083" cy="2046804"/>
          </a:xfrm>
        </p:spPr>
        <p:txBody>
          <a:bodyPr anchor="ctr">
            <a:normAutofit fontScale="92500" lnSpcReduction="10000"/>
          </a:bodyPr>
          <a:lstStyle/>
          <a:p>
            <a:pPr marL="0" indent="0" algn="ctr">
              <a:lnSpc>
                <a:spcPct val="160000"/>
              </a:lnSpc>
              <a:buNone/>
            </a:pPr>
            <a:r>
              <a:rPr lang="en-US" sz="4400" spc="-150" dirty="0" smtClean="0">
                <a:latin typeface="Open Sans Semibold" panose="020B0706030804020204" pitchFamily="34" charset="0"/>
                <a:ea typeface="Open Sans Semibold" panose="020B0706030804020204" pitchFamily="34" charset="0"/>
                <a:cs typeface="Open Sans Semibold" panose="020B0706030804020204" pitchFamily="34" charset="0"/>
              </a:rPr>
              <a:t>1</a:t>
            </a:r>
            <a: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t/>
            </a:r>
            <a:b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br>
            <a:r>
              <a:rPr lang="en-US" sz="4400" spc="-150" dirty="0" smtClean="0">
                <a:latin typeface="Open Sans Light" panose="020B0306030504020204" pitchFamily="34" charset="0"/>
                <a:ea typeface="Open Sans Light" panose="020B0306030504020204" pitchFamily="34" charset="0"/>
                <a:cs typeface="Open Sans Light" panose="020B0306030504020204" pitchFamily="34" charset="0"/>
              </a:rPr>
              <a:t>Problem</a:t>
            </a:r>
            <a:endParaRPr lang="en-US" sz="4400" spc="-15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904499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9/9b/El_Palau_de_les_Arts_Reina_Sof%C3%ADa%2C_Valencia_-_Jan_200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66"/>
          <a:stretch/>
        </p:blipFill>
        <p:spPr bwMode="auto">
          <a:xfrm>
            <a:off x="3592816" y="3714797"/>
            <a:ext cx="5559135" cy="32232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7086600" y="6552291"/>
            <a:ext cx="2057400" cy="365125"/>
          </a:xfrm>
        </p:spPr>
        <p:txBody>
          <a:bodyPr/>
          <a:lstStyle/>
          <a:p>
            <a:fld id="{3D2A42E2-F4D2-4995-BB75-51951EE5AEEC}" type="slidenum">
              <a:rPr lang="en-US" smtClean="0"/>
              <a:pPr/>
              <a:t>4</a:t>
            </a:fld>
            <a:endParaRPr lang="en-US" dirty="0"/>
          </a:p>
        </p:txBody>
      </p:sp>
      <p:pic>
        <p:nvPicPr>
          <p:cNvPr id="15" name="Picture 14">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5241" y="0"/>
            <a:ext cx="5588759" cy="3725839"/>
          </a:xfrm>
          <a:prstGeom prst="rect">
            <a:avLst/>
          </a:prstGeom>
        </p:spPr>
      </p:pic>
      <p:sp>
        <p:nvSpPr>
          <p:cNvPr id="2" name="TextBox 1"/>
          <p:cNvSpPr txBox="1"/>
          <p:nvPr/>
        </p:nvSpPr>
        <p:spPr>
          <a:xfrm>
            <a:off x="6100549" y="3202619"/>
            <a:ext cx="3021321" cy="492443"/>
          </a:xfrm>
          <a:prstGeom prst="rect">
            <a:avLst/>
          </a:prstGeom>
          <a:solidFill>
            <a:srgbClr val="151513">
              <a:alpha val="58000"/>
            </a:srgbClr>
          </a:solidFill>
          <a:effectLst>
            <a:outerShdw blurRad="50800" dist="50800" dir="5400000" sx="1000" sy="1000" algn="ctr" rotWithShape="0">
              <a:srgbClr val="000000"/>
            </a:outerShdw>
          </a:effectLst>
        </p:spPr>
        <p:txBody>
          <a:bodyPr wrap="square" rtlCol="0">
            <a:spAutoFit/>
          </a:bodyPr>
          <a:lstStyle/>
          <a:p>
            <a:pPr algn="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World </a:t>
            </a:r>
            <a:r>
              <a:rPr lang="en-US" sz="1400" dirty="0"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Trade </a:t>
            </a: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Center Transit </a:t>
            </a:r>
            <a:r>
              <a:rPr lang="en-US" sz="1400" dirty="0"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Hub</a:t>
            </a: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r>
            <a:b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New York, USA (2016)</a:t>
            </a:r>
            <a:endPar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8" name="Picture 4" descr="http://s24.postimg.org/iur864kc5/alx_museu_do_amanha_20151217_0001_original_jpeg.jpg">
            <a:hlinkClick r:id="rId6"/>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04"/>
          <a:stretch/>
        </p:blipFill>
        <p:spPr bwMode="auto">
          <a:xfrm>
            <a:off x="0" y="0"/>
            <a:ext cx="3603009" cy="27087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483473" y="0"/>
            <a:ext cx="2137078" cy="492443"/>
          </a:xfrm>
          <a:prstGeom prst="rect">
            <a:avLst/>
          </a:prstGeom>
          <a:noFill/>
          <a:effectLst>
            <a:outerShdw blurRad="50800" dist="50800" dir="5400000" sx="1000" sy="1000" algn="ctr" rotWithShape="0">
              <a:srgbClr val="000000"/>
            </a:outerShdw>
          </a:effectLst>
        </p:spPr>
        <p:txBody>
          <a:bodyPr wrap="square" rtlCol="0">
            <a:spAutoFit/>
          </a:bodyPr>
          <a:lstStyle/>
          <a:p>
            <a:pPr algn="r"/>
            <a:r>
              <a:rPr lang="en-US" sz="1400" dirty="0"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Museum of Tomorrow</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r>
            <a:b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Rio de Janeiro, Brazil</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30" name="Picture 6" descr="https://upload.wikimedia.org/wikipedia/commons/7/7e/The_Turning_Torso%2C_Malmo.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1817"/>
          <a:stretch/>
        </p:blipFill>
        <p:spPr bwMode="auto">
          <a:xfrm>
            <a:off x="0" y="2708736"/>
            <a:ext cx="3592816" cy="42243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4376" y="2708736"/>
            <a:ext cx="1746698" cy="677108"/>
          </a:xfrm>
          <a:prstGeom prst="rect">
            <a:avLst/>
          </a:prstGeom>
          <a:noFill/>
          <a:effectLst>
            <a:outerShdw blurRad="50800" dist="50800" dir="5400000" sx="1000" sy="1000" algn="ctr" rotWithShape="0">
              <a:srgbClr val="000000"/>
            </a:outerShdw>
          </a:effectLst>
        </p:spPr>
        <p:txBody>
          <a:bodyPr wrap="square" rtlCol="0">
            <a:spAutoFit/>
          </a:bodyPr>
          <a:lstStyle/>
          <a:p>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Turning </a:t>
            </a:r>
            <a:r>
              <a:rPr lang="en-US" sz="1400" dirty="0"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Torso</a:t>
            </a:r>
            <a:r>
              <a:rPr lang="en-US" sz="14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r>
            <a:br>
              <a:rPr lang="en-US" sz="14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Malmö</a:t>
            </a: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Sweden </a:t>
            </a: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(2005)</a:t>
            </a:r>
            <a:endPar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3647192" y="3767689"/>
            <a:ext cx="2832410" cy="492443"/>
          </a:xfrm>
          <a:prstGeom prst="rect">
            <a:avLst/>
          </a:prstGeom>
          <a:noFill/>
          <a:effectLst>
            <a:outerShdw blurRad="50800" dist="50800" dir="5400000" sx="1000" sy="1000" algn="ctr" rotWithShape="0">
              <a:srgbClr val="000000"/>
            </a:outerShdw>
          </a:effectLst>
        </p:spPr>
        <p:txBody>
          <a:bodyPr wrap="square" rtlCol="0">
            <a:spAutoFit/>
          </a:bodyPr>
          <a:lstStyle/>
          <a:p>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Queen Sofia Palace of the Arts </a:t>
            </a:r>
            <a:r>
              <a:rPr lang="en-US" sz="1400" dirty="0" smtClean="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Valencia, Spain </a:t>
            </a:r>
            <a:r>
              <a:rPr lang="en-US"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(2005)</a:t>
            </a:r>
            <a:endPar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p:cNvSpPr txBox="1"/>
          <p:nvPr/>
        </p:nvSpPr>
        <p:spPr>
          <a:xfrm>
            <a:off x="3384645" y="6658569"/>
            <a:ext cx="2374711" cy="276999"/>
          </a:xfrm>
          <a:prstGeom prst="rect">
            <a:avLst/>
          </a:prstGeom>
          <a:solidFill>
            <a:srgbClr val="5C5E49">
              <a:alpha val="40000"/>
            </a:srgbClr>
          </a:solidFill>
        </p:spPr>
        <p:txBody>
          <a:bodyPr wrap="square" rtlCol="0">
            <a:spAutoFit/>
          </a:bodyPr>
          <a:lstStyle/>
          <a:p>
            <a:r>
              <a:rPr lang="en-US" sz="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Architect Santiago </a:t>
            </a:r>
            <a:r>
              <a:rPr lang="en-US" sz="12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Calatrava</a:t>
            </a:r>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63358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solidFill>
                  <a:schemeClr val="bg1"/>
                </a:solidFill>
              </a:rPr>
              <a:pPr/>
              <a:t>5</a:t>
            </a:fld>
            <a:endParaRPr lang="en-US" dirty="0">
              <a:solidFill>
                <a:schemeClr val="bg1"/>
              </a:solidFill>
            </a:endParaRPr>
          </a:p>
        </p:txBody>
      </p:sp>
    </p:spTree>
    <p:extLst>
      <p:ext uri="{BB962C8B-B14F-4D97-AF65-F5344CB8AC3E}">
        <p14:creationId xmlns:p14="http://schemas.microsoft.com/office/powerpoint/2010/main" val="3026986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6</a:t>
            </a:fld>
            <a:endParaRPr lang="en-US" dirty="0"/>
          </a:p>
        </p:txBody>
      </p:sp>
    </p:spTree>
    <p:extLst>
      <p:ext uri="{BB962C8B-B14F-4D97-AF65-F5344CB8AC3E}">
        <p14:creationId xmlns:p14="http://schemas.microsoft.com/office/powerpoint/2010/main" val="3899509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pPr/>
              <a:t>7</a:t>
            </a:fld>
            <a:endParaRPr lang="en-US" dirty="0"/>
          </a:p>
        </p:txBody>
      </p:sp>
    </p:spTree>
    <p:extLst>
      <p:ext uri="{BB962C8B-B14F-4D97-AF65-F5344CB8AC3E}">
        <p14:creationId xmlns:p14="http://schemas.microsoft.com/office/powerpoint/2010/main" val="2238504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371600"/>
            <a:ext cx="9144000" cy="3826347"/>
            <a:chOff x="511629" y="1759979"/>
            <a:chExt cx="11167515" cy="3928618"/>
          </a:xfrm>
        </p:grpSpPr>
        <p:pic>
          <p:nvPicPr>
            <p:cNvPr id="7" name="Picture 3" descr="C:\Users\IHCI\Dropbox\2014\FinalVersion\Leitao_3_Hangzhou.png"/>
            <p:cNvPicPr>
              <a:picLocks noChangeAspect="1" noChangeArrowheads="1"/>
            </p:cNvPicPr>
            <p:nvPr/>
          </p:nvPicPr>
          <p:blipFill>
            <a:blip r:embed="rId3" cstate="print"/>
            <a:srcRect/>
            <a:stretch>
              <a:fillRect/>
            </a:stretch>
          </p:blipFill>
          <p:spPr bwMode="auto">
            <a:xfrm>
              <a:off x="512856" y="1759979"/>
              <a:ext cx="11166288" cy="3660016"/>
            </a:xfrm>
            <a:prstGeom prst="rect">
              <a:avLst/>
            </a:prstGeom>
            <a:noFill/>
          </p:spPr>
        </p:pic>
        <p:sp>
          <p:nvSpPr>
            <p:cNvPr id="8" name="TextBox 7"/>
            <p:cNvSpPr txBox="1"/>
            <p:nvPr/>
          </p:nvSpPr>
          <p:spPr>
            <a:xfrm>
              <a:off x="511629" y="5419995"/>
              <a:ext cx="11114314" cy="268602"/>
            </a:xfrm>
            <a:prstGeom prst="rect">
              <a:avLst/>
            </a:prstGeom>
            <a:noFill/>
          </p:spPr>
          <p:txBody>
            <a:bodyPr wrap="square" rtlCol="0">
              <a:spAutoFit/>
            </a:bodyPr>
            <a:lstStyle/>
            <a:p>
              <a:r>
                <a:rPr lang="pt-PT" sz="11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pt-PT" sz="1100" dirty="0" err="1"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Nathan</a:t>
              </a:r>
              <a:r>
                <a:rPr lang="pt-PT" sz="11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 Miller</a:t>
              </a:r>
              <a:endParaRPr lang="pt-PT" sz="11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4" name="Slide Number Placeholder 3"/>
          <p:cNvSpPr>
            <a:spLocks noGrp="1"/>
          </p:cNvSpPr>
          <p:nvPr>
            <p:ph type="sldNum" sz="quarter" idx="12"/>
          </p:nvPr>
        </p:nvSpPr>
        <p:spPr/>
        <p:txBody>
          <a:bodyPr/>
          <a:lstStyle/>
          <a:p>
            <a:fld id="{3D2A42E2-F4D2-4995-BB75-51951EE5AEEC}" type="slidenum">
              <a:rPr lang="en-US" smtClean="0"/>
              <a:pPr/>
              <a:t>8</a:t>
            </a:fld>
            <a:endParaRPr lang="en-US" dirty="0"/>
          </a:p>
        </p:txBody>
      </p:sp>
      <p:sp>
        <p:nvSpPr>
          <p:cNvPr id="9" name="Title 1"/>
          <p:cNvSpPr>
            <a:spLocks noGrp="1"/>
          </p:cNvSpPr>
          <p:nvPr>
            <p:ph type="title"/>
          </p:nvPr>
        </p:nvSpPr>
        <p:spPr>
          <a:xfrm>
            <a:off x="500759" y="175354"/>
            <a:ext cx="7647198" cy="609631"/>
          </a:xfrm>
        </p:spPr>
        <p:txBody>
          <a:bodyPr>
            <a:normAutofit fontScale="90000"/>
          </a:bodyPr>
          <a:lstStyle/>
          <a:p>
            <a:r>
              <a:rPr lang="en-US" dirty="0" smtClean="0"/>
              <a:t>How can I change this program?</a:t>
            </a:r>
            <a:endParaRPr lang="en-US" dirty="0"/>
          </a:p>
        </p:txBody>
      </p:sp>
    </p:spTree>
    <p:extLst>
      <p:ext uri="{BB962C8B-B14F-4D97-AF65-F5344CB8AC3E}">
        <p14:creationId xmlns:p14="http://schemas.microsoft.com/office/powerpoint/2010/main" val="589842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2A42E2-F4D2-4995-BB75-51951EE5AEEC}" type="slidenum">
              <a:rPr lang="en-US" smtClean="0">
                <a:solidFill>
                  <a:schemeClr val="bg1"/>
                </a:solidFill>
              </a:rPr>
              <a:pPr/>
              <a:t>9</a:t>
            </a:fld>
            <a:endParaRPr lang="en-US" dirty="0">
              <a:solidFill>
                <a:schemeClr val="bg1"/>
              </a:solidFill>
            </a:endParaRPr>
          </a:p>
        </p:txBody>
      </p:sp>
    </p:spTree>
    <p:extLst>
      <p:ext uri="{BB962C8B-B14F-4D97-AF65-F5344CB8AC3E}">
        <p14:creationId xmlns:p14="http://schemas.microsoft.com/office/powerpoint/2010/main" val="1872290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1592</TotalTime>
  <Words>1587</Words>
  <Application>Microsoft Office PowerPoint</Application>
  <PresentationFormat>On-screen Show (4:3)</PresentationFormat>
  <Paragraphs>248</Paragraphs>
  <Slides>26</Slides>
  <Notes>13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Courier New</vt:lpstr>
      <vt:lpstr>Open Sans</vt:lpstr>
      <vt:lpstr>Open Sans Extrabold</vt:lpstr>
      <vt:lpstr>Open Sans Light</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I change this program?</vt:lpstr>
      <vt:lpstr>PowerPoint Presentation</vt:lpstr>
      <vt:lpstr>What is this program doing?</vt:lpstr>
      <vt:lpstr>PowerPoint Presentation</vt:lpstr>
      <vt:lpstr>PowerPoint Presentation</vt:lpstr>
      <vt:lpstr>PowerPoint Presentation</vt:lpstr>
      <vt:lpstr>PowerPoint Presentation</vt:lpstr>
      <vt:lpstr>Literate Programming</vt:lpstr>
      <vt:lpstr>Program-sketch Correlation</vt:lpstr>
      <vt:lpstr>Program-sketch Correlation</vt:lpstr>
      <vt:lpstr>PowerPoint Presentation</vt:lpstr>
      <vt:lpstr>Immediate feedback</vt:lpstr>
      <vt:lpstr>How to implement these tools?</vt:lpstr>
      <vt:lpstr>How to implement these tools?</vt:lpstr>
      <vt:lpstr>Evaluation</vt:lpstr>
      <vt:lpstr>PowerPoint Presentation</vt:lpstr>
      <vt:lpstr>Program-sketch Correlation Tool</vt:lpstr>
      <vt:lpstr>Immediate Feedback Tool</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gferreira</dc:creator>
  <cp:lastModifiedBy>Adriana</cp:lastModifiedBy>
  <cp:revision>88</cp:revision>
  <dcterms:created xsi:type="dcterms:W3CDTF">2016-05-19T18:34:56Z</dcterms:created>
  <dcterms:modified xsi:type="dcterms:W3CDTF">2016-05-24T11:42:57Z</dcterms:modified>
</cp:coreProperties>
</file>